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2" r:id="rId3"/>
    <p:sldId id="998" r:id="rId4"/>
    <p:sldId id="1000" r:id="rId5"/>
    <p:sldId id="999" r:id="rId6"/>
    <p:sldId id="1001" r:id="rId7"/>
    <p:sldId id="305" r:id="rId8"/>
    <p:sldId id="1016" r:id="rId9"/>
    <p:sldId id="1003" r:id="rId10"/>
    <p:sldId id="1004" r:id="rId11"/>
    <p:sldId id="1006" r:id="rId12"/>
    <p:sldId id="1007" r:id="rId13"/>
    <p:sldId id="298" r:id="rId14"/>
    <p:sldId id="1012" r:id="rId15"/>
    <p:sldId id="1013" r:id="rId16"/>
    <p:sldId id="1018" r:id="rId17"/>
    <p:sldId id="1019" r:id="rId18"/>
    <p:sldId id="1014" r:id="rId19"/>
    <p:sldId id="1008" r:id="rId20"/>
    <p:sldId id="296" r:id="rId21"/>
    <p:sldId id="1015" r:id="rId22"/>
    <p:sldId id="912" r:id="rId23"/>
    <p:sldId id="91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7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5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94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8.emf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png"/><Relationship Id="rId7" Type="http://schemas.openxmlformats.org/officeDocument/2006/relationships/image" Target="../media/image30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tiff"/><Relationship Id="rId4" Type="http://schemas.openxmlformats.org/officeDocument/2006/relationships/hyperlink" Target="https://doi.org/10.1016/j.jcp.2018.01.007" TargetMode="External"/><Relationship Id="rId9" Type="http://schemas.openxmlformats.org/officeDocument/2006/relationships/hyperlink" Target="https://doi.org/10.1016/j.compfluid.2018.12.0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Mesh Motion: Sliding Mesh and Overset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Alternatives? Hybrid Discontinuous </a:t>
            </a:r>
            <a:r>
              <a:rPr lang="en-US" dirty="0" err="1"/>
              <a:t>Galerkin</a:t>
            </a:r>
            <a:r>
              <a:rPr lang="en-US" dirty="0"/>
              <a:t>/CVFEM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68042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Surface-based; accurate for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Natural extension for vertex-based schemes</a:t>
            </a:r>
          </a:p>
          <a:p>
            <a:pPr>
              <a:buFont typeface="Arial" charset="0"/>
              <a:buChar char="•"/>
            </a:pPr>
            <a:r>
              <a:rPr lang="en-US" dirty="0"/>
              <a:t> No extrusion principles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7492D911-EA30-7261-3553-1FE982CE7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729" y="5414459"/>
            <a:ext cx="184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C0C0704E-3928-4E3E-84F4-A95735168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85" y="4329382"/>
            <a:ext cx="184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0591B1-B66F-DC74-A9B7-55EEC6E9F328}"/>
              </a:ext>
            </a:extLst>
          </p:cNvPr>
          <p:cNvGrpSpPr/>
          <p:nvPr/>
        </p:nvGrpSpPr>
        <p:grpSpPr>
          <a:xfrm>
            <a:off x="419097" y="3306787"/>
            <a:ext cx="4522868" cy="2477004"/>
            <a:chOff x="139565" y="3089009"/>
            <a:chExt cx="4522868" cy="2477004"/>
          </a:xfrm>
        </p:grpSpPr>
        <p:sp>
          <p:nvSpPr>
            <p:cNvPr id="13" name="TextBox 30">
              <a:extLst>
                <a:ext uri="{FF2B5EF4-FFF2-40B4-BE49-F238E27FC236}">
                  <a16:creationId xmlns:a16="http://schemas.microsoft.com/office/drawing/2014/main" id="{EA9577A9-CE50-0A78-4636-CE38C91F6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5749" y="5196681"/>
              <a:ext cx="18466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cxnSp>
          <p:nvCxnSpPr>
            <p:cNvPr id="14" name="Straight Connector 26">
              <a:extLst>
                <a:ext uri="{FF2B5EF4-FFF2-40B4-BE49-F238E27FC236}">
                  <a16:creationId xmlns:a16="http://schemas.microsoft.com/office/drawing/2014/main" id="{616CB0C3-4DB7-7A7B-730E-92558A0137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59780" y="4281467"/>
              <a:ext cx="1641475" cy="19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Straight Connector 21">
              <a:extLst>
                <a:ext uri="{FF2B5EF4-FFF2-40B4-BE49-F238E27FC236}">
                  <a16:creationId xmlns:a16="http://schemas.microsoft.com/office/drawing/2014/main" id="{4C4BC713-8719-7A5C-06E9-F6AC588F21CD}"/>
                </a:ext>
              </a:extLst>
            </p:cNvPr>
            <p:cNvCxnSpPr>
              <a:cxnSpLocks noChangeShapeType="1"/>
              <a:endCxn id="28" idx="4"/>
            </p:cNvCxnSpPr>
            <p:nvPr/>
          </p:nvCxnSpPr>
          <p:spPr bwMode="auto">
            <a:xfrm rot="5400000">
              <a:off x="22399" y="4261622"/>
              <a:ext cx="1939925" cy="174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6" name="Oval 24">
              <a:extLst>
                <a:ext uri="{FF2B5EF4-FFF2-40B4-BE49-F238E27FC236}">
                  <a16:creationId xmlns:a16="http://schemas.microsoft.com/office/drawing/2014/main" id="{29E06E91-5FD9-AB0D-B4C9-406EA5E73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93" y="3282929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1F934EF4-8593-910E-4C62-9CC9FE00FC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705" y="4111604"/>
              <a:ext cx="3778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8" name="TextBox 31">
              <a:extLst>
                <a:ext uri="{FF2B5EF4-FFF2-40B4-BE49-F238E27FC236}">
                  <a16:creationId xmlns:a16="http://schemas.microsoft.com/office/drawing/2014/main" id="{65DF4319-964D-B1D9-F7A9-D0F7A978A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105" y="4017941"/>
              <a:ext cx="35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19" name="Isosceles Triangle 37">
              <a:extLst>
                <a:ext uri="{FF2B5EF4-FFF2-40B4-BE49-F238E27FC236}">
                  <a16:creationId xmlns:a16="http://schemas.microsoft.com/office/drawing/2014/main" id="{8F93AFD8-AAEB-07CF-D11B-BFB37389A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43" y="3829029"/>
              <a:ext cx="176212" cy="19526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20" name="Isosceles Triangle 39">
              <a:extLst>
                <a:ext uri="{FF2B5EF4-FFF2-40B4-BE49-F238E27FC236}">
                  <a16:creationId xmlns:a16="http://schemas.microsoft.com/office/drawing/2014/main" id="{4B87AE67-7896-A0D2-DEEE-5119A9766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430" y="4581504"/>
              <a:ext cx="176213" cy="19367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21" name="Straight Connector 41">
              <a:extLst>
                <a:ext uri="{FF2B5EF4-FFF2-40B4-BE49-F238E27FC236}">
                  <a16:creationId xmlns:a16="http://schemas.microsoft.com/office/drawing/2014/main" id="{074F16DD-2214-F1D2-1643-0E86B7AAFB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89993" y="3917929"/>
              <a:ext cx="369887" cy="158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22" name="Straight Connector 42">
              <a:extLst>
                <a:ext uri="{FF2B5EF4-FFF2-40B4-BE49-F238E27FC236}">
                  <a16:creationId xmlns:a16="http://schemas.microsoft.com/office/drawing/2014/main" id="{98FE75F9-66A6-2F42-8560-8986173417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83643" y="4705329"/>
              <a:ext cx="369887" cy="158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graphicFrame>
          <p:nvGraphicFramePr>
            <p:cNvPr id="23" name="Object 2">
              <a:extLst>
                <a:ext uri="{FF2B5EF4-FFF2-40B4-BE49-F238E27FC236}">
                  <a16:creationId xmlns:a16="http://schemas.microsoft.com/office/drawing/2014/main" id="{B5534750-69AF-75D1-FD03-F74347D0361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323973"/>
                </p:ext>
              </p:extLst>
            </p:nvPr>
          </p:nvGraphicFramePr>
          <p:xfrm>
            <a:off x="345455" y="3724254"/>
            <a:ext cx="419100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1" name="Equation" r:id="rId3" imgW="190500" imgH="203200" progId="Equation.3">
                    <p:embed/>
                  </p:oleObj>
                </mc:Choice>
                <mc:Fallback>
                  <p:oleObj name="Equation" r:id="rId3" imgW="190500" imgH="203200" progId="Equation.3">
                    <p:embed/>
                    <p:pic>
                      <p:nvPicPr>
                        <p:cNvPr id="23" name="Object 2">
                          <a:extLst>
                            <a:ext uri="{FF2B5EF4-FFF2-40B4-BE49-F238E27FC236}">
                              <a16:creationId xmlns:a16="http://schemas.microsoft.com/office/drawing/2014/main" id="{2651ECDD-BAE3-2241-9ABF-3F08596A90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55" y="3724254"/>
                          <a:ext cx="419100" cy="4397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3">
              <a:extLst>
                <a:ext uri="{FF2B5EF4-FFF2-40B4-BE49-F238E27FC236}">
                  <a16:creationId xmlns:a16="http://schemas.microsoft.com/office/drawing/2014/main" id="{1BDF42B7-E82C-5EB4-EB58-3900A4F7B3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8537060"/>
                </p:ext>
              </p:extLst>
            </p:nvPr>
          </p:nvGraphicFramePr>
          <p:xfrm>
            <a:off x="1626568" y="3700441"/>
            <a:ext cx="419100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2" name="Equation" r:id="rId5" imgW="190500" imgH="203200" progId="Equation.3">
                    <p:embed/>
                  </p:oleObj>
                </mc:Choice>
                <mc:Fallback>
                  <p:oleObj name="Equation" r:id="rId5" imgW="190500" imgH="203200" progId="Equation.3">
                    <p:embed/>
                    <p:pic>
                      <p:nvPicPr>
                        <p:cNvPr id="24" name="Object 3">
                          <a:extLst>
                            <a:ext uri="{FF2B5EF4-FFF2-40B4-BE49-F238E27FC236}">
                              <a16:creationId xmlns:a16="http://schemas.microsoft.com/office/drawing/2014/main" id="{783969D0-372D-884A-8D8A-439D384A1F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568" y="3700441"/>
                          <a:ext cx="419100" cy="4397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9EDAD950-B393-B5D5-C29A-C81E34532F72}"/>
                </a:ext>
              </a:extLst>
            </p:cNvPr>
            <p:cNvCxnSpPr>
              <a:cxnSpLocks noChangeShapeType="1"/>
              <a:endCxn id="16" idx="2"/>
            </p:cNvCxnSpPr>
            <p:nvPr/>
          </p:nvCxnSpPr>
          <p:spPr bwMode="auto">
            <a:xfrm>
              <a:off x="270412" y="3186233"/>
              <a:ext cx="654481" cy="1848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59A98C-EE0E-BD3F-6DDD-BD1340047A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8502" y="4969223"/>
              <a:ext cx="654481" cy="1848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D9146102-E6F7-668B-AA16-3AEAEC345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318" y="5064104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29" name="Oval 22">
              <a:extLst>
                <a:ext uri="{FF2B5EF4-FFF2-40B4-BE49-F238E27FC236}">
                  <a16:creationId xmlns:a16="http://schemas.microsoft.com/office/drawing/2014/main" id="{5740522B-C581-8460-DEAA-E8CFA73FB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65" y="4870184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30" name="Straight Connector 21">
              <a:extLst>
                <a:ext uri="{FF2B5EF4-FFF2-40B4-BE49-F238E27FC236}">
                  <a16:creationId xmlns:a16="http://schemas.microsoft.com/office/drawing/2014/main" id="{DF3EA5B5-1EA4-58F1-7416-BE9E41BD3F23}"/>
                </a:ext>
              </a:extLst>
            </p:cNvPr>
            <p:cNvCxnSpPr>
              <a:cxnSpLocks noChangeShapeType="1"/>
              <a:endCxn id="29" idx="0"/>
            </p:cNvCxnSpPr>
            <p:nvPr/>
          </p:nvCxnSpPr>
          <p:spPr bwMode="auto">
            <a:xfrm flipH="1">
              <a:off x="227671" y="3164191"/>
              <a:ext cx="16670" cy="1705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1" name="Oval 24">
              <a:extLst>
                <a:ext uri="{FF2B5EF4-FFF2-40B4-BE49-F238E27FC236}">
                  <a16:creationId xmlns:a16="http://schemas.microsoft.com/office/drawing/2014/main" id="{5AF14854-8889-F79A-D57B-71BC1D030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40" y="3089009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32" name="Straight Connector 21">
              <a:extLst>
                <a:ext uri="{FF2B5EF4-FFF2-40B4-BE49-F238E27FC236}">
                  <a16:creationId xmlns:a16="http://schemas.microsoft.com/office/drawing/2014/main" id="{EC783197-89FC-8B4D-FFB7-562C1A5F91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73213" y="3411516"/>
              <a:ext cx="679054" cy="587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Straight Connector 21">
              <a:extLst>
                <a:ext uri="{FF2B5EF4-FFF2-40B4-BE49-F238E27FC236}">
                  <a16:creationId xmlns:a16="http://schemas.microsoft.com/office/drawing/2014/main" id="{09119C97-B7D6-0758-12A5-8762762456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09148" y="4300864"/>
              <a:ext cx="679054" cy="117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E2DC02C1-D901-CD68-2CAF-4F87D3CAF5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59880" y="5055796"/>
              <a:ext cx="679054" cy="117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5" name="Oval 25">
              <a:extLst>
                <a:ext uri="{FF2B5EF4-FFF2-40B4-BE49-F238E27FC236}">
                  <a16:creationId xmlns:a16="http://schemas.microsoft.com/office/drawing/2014/main" id="{F5A42337-DB65-73FA-9E20-94DA6ED0F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030" y="4183041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" name="Oval 27">
              <a:extLst>
                <a:ext uri="{FF2B5EF4-FFF2-40B4-BE49-F238E27FC236}">
                  <a16:creationId xmlns:a16="http://schemas.microsoft.com/office/drawing/2014/main" id="{831FBEBC-6F15-989C-56DD-68FE2C644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680" y="4973616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4F8E8B-CBD8-7F8F-1C43-495DF8952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411516"/>
              <a:ext cx="176212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38" name="Straight Connector 26">
              <a:extLst>
                <a:ext uri="{FF2B5EF4-FFF2-40B4-BE49-F238E27FC236}">
                  <a16:creationId xmlns:a16="http://schemas.microsoft.com/office/drawing/2014/main" id="{EF665A2A-BB5D-A76F-CFB2-EC225302E7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394841" y="4250845"/>
              <a:ext cx="1641475" cy="19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6819AB58-1424-846C-705D-817DADEAE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808" y="4321011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0" name="Oval 27">
              <a:extLst>
                <a:ext uri="{FF2B5EF4-FFF2-40B4-BE49-F238E27FC236}">
                  <a16:creationId xmlns:a16="http://schemas.microsoft.com/office/drawing/2014/main" id="{14B6C803-7229-E0D5-E964-883DBD2ED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027" y="5082726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1" name="Oval 35">
              <a:extLst>
                <a:ext uri="{FF2B5EF4-FFF2-40B4-BE49-F238E27FC236}">
                  <a16:creationId xmlns:a16="http://schemas.microsoft.com/office/drawing/2014/main" id="{9DD208A4-95BD-82E8-BCAC-977DCA44A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496" y="3347466"/>
              <a:ext cx="176212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42" name="Straight Connector 26">
              <a:extLst>
                <a:ext uri="{FF2B5EF4-FFF2-40B4-BE49-F238E27FC236}">
                  <a16:creationId xmlns:a16="http://schemas.microsoft.com/office/drawing/2014/main" id="{3B6A121B-66BB-5D4E-BC2B-CFE21C5171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015505" y="4474361"/>
              <a:ext cx="1641475" cy="19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Straight Connector 21">
              <a:extLst>
                <a:ext uri="{FF2B5EF4-FFF2-40B4-BE49-F238E27FC236}">
                  <a16:creationId xmlns:a16="http://schemas.microsoft.com/office/drawing/2014/main" id="{F948E377-8AA6-F9C7-09A2-F97C9B0C44BE}"/>
                </a:ext>
              </a:extLst>
            </p:cNvPr>
            <p:cNvCxnSpPr>
              <a:cxnSpLocks noChangeShapeType="1"/>
              <a:endCxn id="51" idx="4"/>
            </p:cNvCxnSpPr>
            <p:nvPr/>
          </p:nvCxnSpPr>
          <p:spPr bwMode="auto">
            <a:xfrm rot="5400000">
              <a:off x="2378124" y="4454516"/>
              <a:ext cx="1939925" cy="174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4" name="Oval 24">
              <a:extLst>
                <a:ext uri="{FF2B5EF4-FFF2-40B4-BE49-F238E27FC236}">
                  <a16:creationId xmlns:a16="http://schemas.microsoft.com/office/drawing/2014/main" id="{5981ACCB-8D51-399C-C8D8-86C211B31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0618" y="3475823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5" name="TextBox 30">
              <a:extLst>
                <a:ext uri="{FF2B5EF4-FFF2-40B4-BE49-F238E27FC236}">
                  <a16:creationId xmlns:a16="http://schemas.microsoft.com/office/drawing/2014/main" id="{B3356E63-D045-731C-38E6-9E05B46CD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9430" y="4304498"/>
              <a:ext cx="3778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46" name="TextBox 31">
              <a:extLst>
                <a:ext uri="{FF2B5EF4-FFF2-40B4-BE49-F238E27FC236}">
                  <a16:creationId xmlns:a16="http://schemas.microsoft.com/office/drawing/2014/main" id="{3F0A2611-1295-3023-7E1C-4F90BCFBA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1830" y="4210835"/>
              <a:ext cx="35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B</a:t>
              </a:r>
            </a:p>
          </p:txBody>
        </p:sp>
        <p:graphicFrame>
          <p:nvGraphicFramePr>
            <p:cNvPr id="47" name="Object 2">
              <a:extLst>
                <a:ext uri="{FF2B5EF4-FFF2-40B4-BE49-F238E27FC236}">
                  <a16:creationId xmlns:a16="http://schemas.microsoft.com/office/drawing/2014/main" id="{F9AF9D7D-F74C-FDFB-1014-54131F4636C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8533378"/>
                </p:ext>
              </p:extLst>
            </p:nvPr>
          </p:nvGraphicFramePr>
          <p:xfrm>
            <a:off x="2701180" y="3917148"/>
            <a:ext cx="419100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3" name="Equation" r:id="rId7" imgW="190500" imgH="203200" progId="Equation.3">
                    <p:embed/>
                  </p:oleObj>
                </mc:Choice>
                <mc:Fallback>
                  <p:oleObj name="Equation" r:id="rId7" imgW="190500" imgH="203200" progId="Equation.3">
                    <p:embed/>
                    <p:pic>
                      <p:nvPicPr>
                        <p:cNvPr id="46" name="Object 2">
                          <a:extLst>
                            <a:ext uri="{FF2B5EF4-FFF2-40B4-BE49-F238E27FC236}">
                              <a16:creationId xmlns:a16="http://schemas.microsoft.com/office/drawing/2014/main" id="{77180E22-AA40-2A4B-86CC-3B35A01C43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1180" y="3917148"/>
                          <a:ext cx="419100" cy="4397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3">
              <a:extLst>
                <a:ext uri="{FF2B5EF4-FFF2-40B4-BE49-F238E27FC236}">
                  <a16:creationId xmlns:a16="http://schemas.microsoft.com/office/drawing/2014/main" id="{00C9F4CA-9998-8DA7-EF9A-9C421872AD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3079234"/>
                </p:ext>
              </p:extLst>
            </p:nvPr>
          </p:nvGraphicFramePr>
          <p:xfrm>
            <a:off x="3982293" y="3893335"/>
            <a:ext cx="419100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4" name="Equation" r:id="rId8" imgW="190500" imgH="203200" progId="Equation.3">
                    <p:embed/>
                  </p:oleObj>
                </mc:Choice>
                <mc:Fallback>
                  <p:oleObj name="Equation" r:id="rId8" imgW="190500" imgH="203200" progId="Equation.3">
                    <p:embed/>
                    <p:pic>
                      <p:nvPicPr>
                        <p:cNvPr id="47" name="Object 3">
                          <a:extLst>
                            <a:ext uri="{FF2B5EF4-FFF2-40B4-BE49-F238E27FC236}">
                              <a16:creationId xmlns:a16="http://schemas.microsoft.com/office/drawing/2014/main" id="{5EEF7E83-0F72-9546-937C-9411AEF911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2293" y="3893335"/>
                          <a:ext cx="419100" cy="4397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9" name="Straight Connector 26">
              <a:extLst>
                <a:ext uri="{FF2B5EF4-FFF2-40B4-BE49-F238E27FC236}">
                  <a16:creationId xmlns:a16="http://schemas.microsoft.com/office/drawing/2014/main" id="{95AAD955-5B26-4646-AD6D-B3EBC9EA2366}"/>
                </a:ext>
              </a:extLst>
            </p:cNvPr>
            <p:cNvCxnSpPr>
              <a:cxnSpLocks noChangeShapeType="1"/>
              <a:endCxn id="44" idx="2"/>
            </p:cNvCxnSpPr>
            <p:nvPr/>
          </p:nvCxnSpPr>
          <p:spPr bwMode="auto">
            <a:xfrm>
              <a:off x="2626137" y="3379127"/>
              <a:ext cx="654481" cy="1848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Straight Connector 26">
              <a:extLst>
                <a:ext uri="{FF2B5EF4-FFF2-40B4-BE49-F238E27FC236}">
                  <a16:creationId xmlns:a16="http://schemas.microsoft.com/office/drawing/2014/main" id="{1B249CFC-FBC5-A07D-9B8C-02C6BB27E4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34227" y="5162117"/>
              <a:ext cx="654481" cy="1848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1" name="Oval 22">
              <a:extLst>
                <a:ext uri="{FF2B5EF4-FFF2-40B4-BE49-F238E27FC236}">
                  <a16:creationId xmlns:a16="http://schemas.microsoft.com/office/drawing/2014/main" id="{F640C6CA-7810-15DA-0D92-AE78A945C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043" y="5256998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2" name="Oval 22">
              <a:extLst>
                <a:ext uri="{FF2B5EF4-FFF2-40B4-BE49-F238E27FC236}">
                  <a16:creationId xmlns:a16="http://schemas.microsoft.com/office/drawing/2014/main" id="{5718EEB7-4B91-F097-67C5-3C230EA1E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290" y="5063078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53" name="Straight Connector 21">
              <a:extLst>
                <a:ext uri="{FF2B5EF4-FFF2-40B4-BE49-F238E27FC236}">
                  <a16:creationId xmlns:a16="http://schemas.microsoft.com/office/drawing/2014/main" id="{7625EA39-2874-BCE1-25AD-B70A6975168E}"/>
                </a:ext>
              </a:extLst>
            </p:cNvPr>
            <p:cNvCxnSpPr>
              <a:cxnSpLocks noChangeShapeType="1"/>
              <a:endCxn id="52" idx="0"/>
            </p:cNvCxnSpPr>
            <p:nvPr/>
          </p:nvCxnSpPr>
          <p:spPr bwMode="auto">
            <a:xfrm flipH="1">
              <a:off x="2583396" y="3357085"/>
              <a:ext cx="16670" cy="1705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4" name="Oval 24">
              <a:extLst>
                <a:ext uri="{FF2B5EF4-FFF2-40B4-BE49-F238E27FC236}">
                  <a16:creationId xmlns:a16="http://schemas.microsoft.com/office/drawing/2014/main" id="{AA69C35C-6E25-86E5-34F5-34D2F02BD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865" y="3281903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55" name="Straight Connector 21">
              <a:extLst>
                <a:ext uri="{FF2B5EF4-FFF2-40B4-BE49-F238E27FC236}">
                  <a16:creationId xmlns:a16="http://schemas.microsoft.com/office/drawing/2014/main" id="{9058DBAB-BC27-1741-3175-5877772DA1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28938" y="3604410"/>
              <a:ext cx="679054" cy="587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6" name="Straight Connector 21">
              <a:extLst>
                <a:ext uri="{FF2B5EF4-FFF2-40B4-BE49-F238E27FC236}">
                  <a16:creationId xmlns:a16="http://schemas.microsoft.com/office/drawing/2014/main" id="{F3118BA0-5282-0C11-CB7D-8E469A3990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64873" y="4493758"/>
              <a:ext cx="679054" cy="117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7" name="Straight Connector 21">
              <a:extLst>
                <a:ext uri="{FF2B5EF4-FFF2-40B4-BE49-F238E27FC236}">
                  <a16:creationId xmlns:a16="http://schemas.microsoft.com/office/drawing/2014/main" id="{013370D4-616F-9DEE-734D-D8F08D760D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15605" y="5248690"/>
              <a:ext cx="679054" cy="117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8" name="Oval 25">
              <a:extLst>
                <a:ext uri="{FF2B5EF4-FFF2-40B4-BE49-F238E27FC236}">
                  <a16:creationId xmlns:a16="http://schemas.microsoft.com/office/drawing/2014/main" id="{AF411907-78E8-4110-E0C0-3BAA3A43C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5755" y="4375935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9" name="Oval 27">
              <a:extLst>
                <a:ext uri="{FF2B5EF4-FFF2-40B4-BE49-F238E27FC236}">
                  <a16:creationId xmlns:a16="http://schemas.microsoft.com/office/drawing/2014/main" id="{DE1EDC0A-3F85-9338-33BB-B3ABD3ED7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05" y="5166510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0" name="Oval 35">
              <a:extLst>
                <a:ext uri="{FF2B5EF4-FFF2-40B4-BE49-F238E27FC236}">
                  <a16:creationId xmlns:a16="http://schemas.microsoft.com/office/drawing/2014/main" id="{6F08E60F-B4D7-879F-4136-5DCED161B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5443" y="3604410"/>
              <a:ext cx="176212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61" name="Straight Connector 26">
              <a:extLst>
                <a:ext uri="{FF2B5EF4-FFF2-40B4-BE49-F238E27FC236}">
                  <a16:creationId xmlns:a16="http://schemas.microsoft.com/office/drawing/2014/main" id="{EE915B15-8B0F-B07D-52A1-780947E4D6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750566" y="4443739"/>
              <a:ext cx="1641475" cy="19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2" name="Oval 25">
              <a:extLst>
                <a:ext uri="{FF2B5EF4-FFF2-40B4-BE49-F238E27FC236}">
                  <a16:creationId xmlns:a16="http://schemas.microsoft.com/office/drawing/2014/main" id="{18FAC08C-2840-8564-41A8-84BAF5695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6533" y="4513905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3" name="Oval 27">
              <a:extLst>
                <a:ext uri="{FF2B5EF4-FFF2-40B4-BE49-F238E27FC236}">
                  <a16:creationId xmlns:a16="http://schemas.microsoft.com/office/drawing/2014/main" id="{98CB03D0-E021-BFB3-CFAD-1D8E05855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752" y="5275620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4" name="Oval 35">
              <a:extLst>
                <a:ext uri="{FF2B5EF4-FFF2-40B4-BE49-F238E27FC236}">
                  <a16:creationId xmlns:a16="http://schemas.microsoft.com/office/drawing/2014/main" id="{B2D60890-FDA3-F65B-B323-1F9F5567C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21" y="3540360"/>
              <a:ext cx="176212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65" name="Straight Connector 41">
              <a:extLst>
                <a:ext uri="{FF2B5EF4-FFF2-40B4-BE49-F238E27FC236}">
                  <a16:creationId xmlns:a16="http://schemas.microsoft.com/office/drawing/2014/main" id="{56923269-D5A2-35B7-BFC6-0DDD515828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3361759" y="5002884"/>
              <a:ext cx="438150" cy="158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66" name="Isosceles Triangle 80">
              <a:extLst>
                <a:ext uri="{FF2B5EF4-FFF2-40B4-BE49-F238E27FC236}">
                  <a16:creationId xmlns:a16="http://schemas.microsoft.com/office/drawing/2014/main" id="{DE23D174-5346-FF43-3704-1B9F25FCD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672" y="3915446"/>
              <a:ext cx="84137" cy="84138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7" name="Isosceles Triangle 81">
              <a:extLst>
                <a:ext uri="{FF2B5EF4-FFF2-40B4-BE49-F238E27FC236}">
                  <a16:creationId xmlns:a16="http://schemas.microsoft.com/office/drawing/2014/main" id="{3F66CBD5-A54E-961B-2A28-59B818340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672" y="4180559"/>
              <a:ext cx="84137" cy="8572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8" name="Isosceles Triangle 82">
              <a:extLst>
                <a:ext uri="{FF2B5EF4-FFF2-40B4-BE49-F238E27FC236}">
                  <a16:creationId xmlns:a16="http://schemas.microsoft.com/office/drawing/2014/main" id="{35164899-4CA2-4F6D-D97C-B380EEC69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672" y="4702846"/>
              <a:ext cx="84137" cy="84138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9" name="Isosceles Triangle 83">
              <a:extLst>
                <a:ext uri="{FF2B5EF4-FFF2-40B4-BE49-F238E27FC236}">
                  <a16:creationId xmlns:a16="http://schemas.microsoft.com/office/drawing/2014/main" id="{7219E197-2CCF-7FF5-5447-348886198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672" y="4985421"/>
              <a:ext cx="84137" cy="84138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70" name="Straight Connector 41">
              <a:extLst>
                <a:ext uri="{FF2B5EF4-FFF2-40B4-BE49-F238E27FC236}">
                  <a16:creationId xmlns:a16="http://schemas.microsoft.com/office/drawing/2014/main" id="{89934592-4F7A-069F-88F9-8433549513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3349059" y="4745709"/>
              <a:ext cx="476250" cy="317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Straight Connector 41">
              <a:extLst>
                <a:ext uri="{FF2B5EF4-FFF2-40B4-BE49-F238E27FC236}">
                  <a16:creationId xmlns:a16="http://schemas.microsoft.com/office/drawing/2014/main" id="{540251BA-7C66-2051-29B0-DE8690EDF7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3361759" y="4223421"/>
              <a:ext cx="434975" cy="317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Straight Connector 41">
              <a:extLst>
                <a:ext uri="{FF2B5EF4-FFF2-40B4-BE49-F238E27FC236}">
                  <a16:creationId xmlns:a16="http://schemas.microsoft.com/office/drawing/2014/main" id="{1E5B03FF-2EE7-E050-1294-297AA88C3D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3376047" y="3958309"/>
              <a:ext cx="463550" cy="111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486CF65-7399-F3B9-922C-A55067138A3F}"/>
              </a:ext>
            </a:extLst>
          </p:cNvPr>
          <p:cNvCxnSpPr/>
          <p:nvPr/>
        </p:nvCxnSpPr>
        <p:spPr>
          <a:xfrm flipH="1">
            <a:off x="2662001" y="2872955"/>
            <a:ext cx="39688" cy="2555925"/>
          </a:xfrm>
          <a:prstGeom prst="line">
            <a:avLst/>
          </a:prstGeom>
          <a:ln w="2857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8C179FD-ABD9-20AD-595E-5756EE6385BA}"/>
              </a:ext>
            </a:extLst>
          </p:cNvPr>
          <p:cNvCxnSpPr/>
          <p:nvPr/>
        </p:nvCxnSpPr>
        <p:spPr>
          <a:xfrm flipH="1">
            <a:off x="1492362" y="2872955"/>
            <a:ext cx="1190877" cy="0"/>
          </a:xfrm>
          <a:prstGeom prst="line">
            <a:avLst/>
          </a:prstGeom>
          <a:ln w="28575" cmpd="sng"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1BF91C-C5EB-8D1F-B705-DD6B0DF41BE7}"/>
              </a:ext>
            </a:extLst>
          </p:cNvPr>
          <p:cNvCxnSpPr/>
          <p:nvPr/>
        </p:nvCxnSpPr>
        <p:spPr>
          <a:xfrm>
            <a:off x="2723322" y="2872955"/>
            <a:ext cx="1197864" cy="0"/>
          </a:xfrm>
          <a:prstGeom prst="line">
            <a:avLst/>
          </a:prstGeom>
          <a:ln w="28575" cmpd="sng"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CC633A2-9970-D3D2-8FCE-4BE39B4817E2}"/>
              </a:ext>
            </a:extLst>
          </p:cNvPr>
          <p:cNvSpPr txBox="1"/>
          <p:nvPr/>
        </p:nvSpPr>
        <p:spPr>
          <a:xfrm>
            <a:off x="1626251" y="2979679"/>
            <a:ext cx="96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A:B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543453-F620-BF57-6C53-724BF943CB21}"/>
              </a:ext>
            </a:extLst>
          </p:cNvPr>
          <p:cNvSpPr txBox="1"/>
          <p:nvPr/>
        </p:nvSpPr>
        <p:spPr>
          <a:xfrm>
            <a:off x="2774390" y="2987779"/>
            <a:ext cx="96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B:A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3D187-EB0C-7273-8D07-32B9D26BA7D1}"/>
              </a:ext>
            </a:extLst>
          </p:cNvPr>
          <p:cNvSpPr txBox="1"/>
          <p:nvPr/>
        </p:nvSpPr>
        <p:spPr>
          <a:xfrm>
            <a:off x="395862" y="6020876"/>
            <a:ext cx="7805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(left) is shown to have a gap, however, in general, the mesh has a like-representation of the geometry (right)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88DBF-4705-720E-7401-A96012E3A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2972" y="3137837"/>
            <a:ext cx="3458754" cy="269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dFigOne.tiff">
            <a:extLst>
              <a:ext uri="{FF2B5EF4-FFF2-40B4-BE49-F238E27FC236}">
                <a16:creationId xmlns:a16="http://schemas.microsoft.com/office/drawing/2014/main" id="{BED4EEA2-B69C-E2F3-16E0-138DC3332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16" y="860516"/>
            <a:ext cx="3157304" cy="15114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Discontinuous </a:t>
            </a:r>
            <a:r>
              <a:rPr lang="en-US" dirty="0" err="1"/>
              <a:t>Galerkin</a:t>
            </a:r>
            <a:r>
              <a:rPr lang="en-US" dirty="0"/>
              <a:t>/CVFEM: Theory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6" name="Text Placeholder 4">
            <a:extLst>
              <a:ext uri="{FF2B5EF4-FFF2-40B4-BE49-F238E27FC236}">
                <a16:creationId xmlns:a16="http://schemas.microsoft.com/office/drawing/2014/main" id="{10CFE1FA-096B-7147-8CBC-139DD4A28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839242" cy="3306153"/>
          </a:xfrm>
        </p:spPr>
        <p:txBody>
          <a:bodyPr/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Interior Penalty Discontinuous </a:t>
            </a:r>
            <a:r>
              <a:rPr lang="en-US" dirty="0" err="1"/>
              <a:t>Galerkin</a:t>
            </a:r>
            <a:r>
              <a:rPr lang="en-US" dirty="0"/>
              <a:t>, Arnold et al., “Unified analysis of the discontinuous </a:t>
            </a:r>
            <a:r>
              <a:rPr lang="en-US" dirty="0" err="1"/>
              <a:t>Galerkin</a:t>
            </a:r>
            <a:r>
              <a:rPr lang="en-US" dirty="0"/>
              <a:t> method for Elliptic problems, SIAM J. </a:t>
            </a:r>
            <a:r>
              <a:rPr lang="en-US" dirty="0" err="1"/>
              <a:t>Numer</a:t>
            </a:r>
            <a:r>
              <a:rPr lang="en-US" dirty="0"/>
              <a:t>. Anal. (2008)</a:t>
            </a:r>
          </a:p>
        </p:txBody>
      </p:sp>
      <p:pic>
        <p:nvPicPr>
          <p:cNvPr id="14" name="Picture 13" descr="spdEq28.tiff">
            <a:extLst>
              <a:ext uri="{FF2B5EF4-FFF2-40B4-BE49-F238E27FC236}">
                <a16:creationId xmlns:a16="http://schemas.microsoft.com/office/drawing/2014/main" id="{95943E83-62E4-AE2B-87FF-4716AF8A9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7" y="2393047"/>
            <a:ext cx="7327900" cy="43942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A54732A-CF39-619D-7523-89BFD60A0A6E}"/>
              </a:ext>
            </a:extLst>
          </p:cNvPr>
          <p:cNvSpPr/>
          <p:nvPr/>
        </p:nvSpPr>
        <p:spPr>
          <a:xfrm>
            <a:off x="3708716" y="2974206"/>
            <a:ext cx="3584845" cy="1296521"/>
          </a:xfrm>
          <a:prstGeom prst="ellipse">
            <a:avLst/>
          </a:prstGeom>
          <a:solidFill>
            <a:schemeClr val="accent3">
              <a:alpha val="12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F1B306-C42C-F394-065D-32FEA68ACDF7}"/>
              </a:ext>
            </a:extLst>
          </p:cNvPr>
          <p:cNvSpPr/>
          <p:nvPr/>
        </p:nvSpPr>
        <p:spPr>
          <a:xfrm>
            <a:off x="3164427" y="4872941"/>
            <a:ext cx="3584845" cy="1296521"/>
          </a:xfrm>
          <a:prstGeom prst="ellipse">
            <a:avLst/>
          </a:prstGeom>
          <a:solidFill>
            <a:schemeClr val="accent3">
              <a:alpha val="1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9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dFigOne.tiff">
            <a:extLst>
              <a:ext uri="{FF2B5EF4-FFF2-40B4-BE49-F238E27FC236}">
                <a16:creationId xmlns:a16="http://schemas.microsoft.com/office/drawing/2014/main" id="{BED4EEA2-B69C-E2F3-16E0-138DC3332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16" y="860516"/>
            <a:ext cx="3157304" cy="15114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Discontinuous </a:t>
            </a:r>
            <a:r>
              <a:rPr lang="en-US" dirty="0" err="1"/>
              <a:t>Galerkin</a:t>
            </a:r>
            <a:r>
              <a:rPr lang="en-US" dirty="0"/>
              <a:t>/CVFEM: Theory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06" name="Text Placeholder 4">
            <a:extLst>
              <a:ext uri="{FF2B5EF4-FFF2-40B4-BE49-F238E27FC236}">
                <a16:creationId xmlns:a16="http://schemas.microsoft.com/office/drawing/2014/main" id="{10CFE1FA-096B-7147-8CBC-139DD4A28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839242" cy="3306153"/>
          </a:xfrm>
        </p:spPr>
        <p:txBody>
          <a:bodyPr/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Interior Penalty Discontinuous </a:t>
            </a:r>
            <a:r>
              <a:rPr lang="en-US" dirty="0" err="1"/>
              <a:t>Galerkin</a:t>
            </a:r>
            <a:r>
              <a:rPr lang="en-US" dirty="0"/>
              <a:t>, Arnold et al., “Unified analysis of the discontinuous </a:t>
            </a:r>
            <a:r>
              <a:rPr lang="en-US" dirty="0" err="1"/>
              <a:t>Galerkin</a:t>
            </a:r>
            <a:r>
              <a:rPr lang="en-US" dirty="0"/>
              <a:t> method for Elliptic problems, SIAM J. </a:t>
            </a:r>
            <a:r>
              <a:rPr lang="en-US" dirty="0" err="1"/>
              <a:t>Numer</a:t>
            </a:r>
            <a:r>
              <a:rPr lang="en-US" dirty="0"/>
              <a:t>. Anal. (2008)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EC402-F409-5D76-D0B6-1AAF0CB59172}"/>
              </a:ext>
            </a:extLst>
          </p:cNvPr>
          <p:cNvSpPr/>
          <p:nvPr/>
        </p:nvSpPr>
        <p:spPr>
          <a:xfrm>
            <a:off x="615987" y="2368337"/>
            <a:ext cx="7504687" cy="20116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pdEq28.tiff">
            <a:extLst>
              <a:ext uri="{FF2B5EF4-FFF2-40B4-BE49-F238E27FC236}">
                <a16:creationId xmlns:a16="http://schemas.microsoft.com/office/drawing/2014/main" id="{DA12FE94-0882-4A3A-265A-7FE0B5101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5"/>
          <a:stretch/>
        </p:blipFill>
        <p:spPr>
          <a:xfrm>
            <a:off x="700178" y="2440933"/>
            <a:ext cx="7327900" cy="18550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E96ACB-AC66-217C-B824-D27B0C36C130}"/>
              </a:ext>
            </a:extLst>
          </p:cNvPr>
          <p:cNvSpPr txBox="1"/>
          <p:nvPr/>
        </p:nvSpPr>
        <p:spPr>
          <a:xfrm>
            <a:off x="821800" y="2677885"/>
            <a:ext cx="160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Robin-Style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407BCD-766B-AD93-BCF6-0D58064047B4}"/>
              </a:ext>
            </a:extLst>
          </p:cNvPr>
          <p:cNvGrpSpPr/>
          <p:nvPr/>
        </p:nvGrpSpPr>
        <p:grpSpPr>
          <a:xfrm>
            <a:off x="4465538" y="3015159"/>
            <a:ext cx="2070848" cy="370434"/>
            <a:chOff x="4424204" y="2732726"/>
            <a:chExt cx="2070848" cy="3704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7CE64F-5274-B074-46AB-68D81979BCE7}"/>
                </a:ext>
              </a:extLst>
            </p:cNvPr>
            <p:cNvCxnSpPr/>
            <p:nvPr/>
          </p:nvCxnSpPr>
          <p:spPr>
            <a:xfrm>
              <a:off x="4424204" y="2732726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F7B2B0-1D41-2B37-E0F4-E50DBC587523}"/>
                </a:ext>
              </a:extLst>
            </p:cNvPr>
            <p:cNvCxnSpPr/>
            <p:nvPr/>
          </p:nvCxnSpPr>
          <p:spPr>
            <a:xfrm flipV="1">
              <a:off x="4424204" y="2732726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32EF35-41E2-5C49-CE91-F4CA2489E27F}"/>
              </a:ext>
            </a:extLst>
          </p:cNvPr>
          <p:cNvGrpSpPr/>
          <p:nvPr/>
        </p:nvGrpSpPr>
        <p:grpSpPr>
          <a:xfrm>
            <a:off x="3602271" y="3940731"/>
            <a:ext cx="532752" cy="125940"/>
            <a:chOff x="5459628" y="3287864"/>
            <a:chExt cx="2070848" cy="3704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E2198D-FAFF-8D55-C5A9-0A65F0B62DED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25AB94-C1FC-DD18-AF3F-6D62E24DE5B4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E7708F-C629-8AB4-95E3-DC2544BAABA3}"/>
              </a:ext>
            </a:extLst>
          </p:cNvPr>
          <p:cNvGrpSpPr/>
          <p:nvPr/>
        </p:nvGrpSpPr>
        <p:grpSpPr>
          <a:xfrm rot="5400000">
            <a:off x="3238770" y="3998123"/>
            <a:ext cx="380352" cy="114783"/>
            <a:chOff x="5459628" y="3287864"/>
            <a:chExt cx="2070848" cy="3704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7D3EFD-C218-DD61-014C-5D4D3791CCDA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5E9E60-BE7F-91BE-72CC-AEA206994AD1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A7A6C-ACE6-44AD-B01A-2BB0ADFDA774}"/>
              </a:ext>
            </a:extLst>
          </p:cNvPr>
          <p:cNvSpPr/>
          <p:nvPr/>
        </p:nvSpPr>
        <p:spPr>
          <a:xfrm>
            <a:off x="634457" y="4674330"/>
            <a:ext cx="7504687" cy="20116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spdEq28.tiff">
            <a:extLst>
              <a:ext uri="{FF2B5EF4-FFF2-40B4-BE49-F238E27FC236}">
                <a16:creationId xmlns:a16="http://schemas.microsoft.com/office/drawing/2014/main" id="{4FDAB7BF-7DD2-778B-56ED-035DAD243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5"/>
          <a:stretch/>
        </p:blipFill>
        <p:spPr>
          <a:xfrm>
            <a:off x="718648" y="4746926"/>
            <a:ext cx="7327900" cy="185503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C0EB490-17A8-36DA-49A4-14ECD93C0292}"/>
              </a:ext>
            </a:extLst>
          </p:cNvPr>
          <p:cNvGrpSpPr/>
          <p:nvPr/>
        </p:nvGrpSpPr>
        <p:grpSpPr>
          <a:xfrm>
            <a:off x="4424204" y="5318382"/>
            <a:ext cx="2070848" cy="370434"/>
            <a:chOff x="4424204" y="5318382"/>
            <a:chExt cx="2070848" cy="3704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F52FE2-E9F5-17FF-6A5B-AF3B33983F99}"/>
                </a:ext>
              </a:extLst>
            </p:cNvPr>
            <p:cNvCxnSpPr/>
            <p:nvPr/>
          </p:nvCxnSpPr>
          <p:spPr>
            <a:xfrm>
              <a:off x="4424204" y="5318382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BC8920E-3A63-B314-B462-58B2548DD7B5}"/>
                </a:ext>
              </a:extLst>
            </p:cNvPr>
            <p:cNvCxnSpPr/>
            <p:nvPr/>
          </p:nvCxnSpPr>
          <p:spPr>
            <a:xfrm flipV="1">
              <a:off x="4424204" y="5318382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40E313-23B2-A4AE-C9D3-28880324FAB2}"/>
              </a:ext>
            </a:extLst>
          </p:cNvPr>
          <p:cNvGrpSpPr/>
          <p:nvPr/>
        </p:nvGrpSpPr>
        <p:grpSpPr>
          <a:xfrm>
            <a:off x="3662117" y="6269840"/>
            <a:ext cx="532752" cy="125940"/>
            <a:chOff x="5459628" y="3287864"/>
            <a:chExt cx="2070848" cy="3704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D92FA8-1A63-CF11-7E64-B273486AA7AA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5EBBDB7-013C-9DD7-5AAC-9256EF5A1DB1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C8D864F-AC98-675F-6CAE-E64486C3366B}"/>
              </a:ext>
            </a:extLst>
          </p:cNvPr>
          <p:cNvGrpSpPr/>
          <p:nvPr/>
        </p:nvGrpSpPr>
        <p:grpSpPr>
          <a:xfrm rot="5400000">
            <a:off x="3292443" y="6270384"/>
            <a:ext cx="380352" cy="114783"/>
            <a:chOff x="5459628" y="3287864"/>
            <a:chExt cx="2070848" cy="37043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A99C24-98AF-B334-8954-A71BABBEA269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981E47-D3AB-26FD-AC58-3AD8D4910928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4A69FA-927E-D06C-FAEF-2A21855FEA75}"/>
              </a:ext>
            </a:extLst>
          </p:cNvPr>
          <p:cNvGrpSpPr/>
          <p:nvPr/>
        </p:nvGrpSpPr>
        <p:grpSpPr>
          <a:xfrm>
            <a:off x="4295883" y="6291958"/>
            <a:ext cx="532752" cy="125940"/>
            <a:chOff x="5459628" y="3287864"/>
            <a:chExt cx="2070848" cy="37043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F7344A-EFE2-A7EA-401A-C3C5D50C0F8A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9274CC7-7927-9197-92AA-E215B41437DB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26ECF5A-1A26-7789-990E-61BD5E16C872}"/>
              </a:ext>
            </a:extLst>
          </p:cNvPr>
          <p:cNvSpPr txBox="1"/>
          <p:nvPr/>
        </p:nvSpPr>
        <p:spPr>
          <a:xfrm>
            <a:off x="821800" y="4913147"/>
            <a:ext cx="2749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Low-Order Penalty</a:t>
            </a:r>
          </a:p>
          <a:p>
            <a:r>
              <a:rPr lang="en-US" sz="2400" dirty="0"/>
              <a:t>(constraint-based)</a:t>
            </a:r>
          </a:p>
        </p:txBody>
      </p:sp>
    </p:spTree>
    <p:extLst>
      <p:ext uri="{BB962C8B-B14F-4D97-AF65-F5344CB8AC3E}">
        <p14:creationId xmlns:p14="http://schemas.microsoft.com/office/powerpoint/2010/main" val="350598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CVFEM and EBVC Fluids-Based (Same Approach)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AF056-4A8B-3DBA-DFFF-255AE0B76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34"/>
          <a:stretch/>
        </p:blipFill>
        <p:spPr>
          <a:xfrm>
            <a:off x="4978826" y="1178511"/>
            <a:ext cx="2503714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4C16DD-0C72-C87D-3A15-F2F79439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60" y="5199476"/>
            <a:ext cx="6413500" cy="161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F3CE4A-AE0B-213A-7394-C92D18457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1" t="25884" r="3594" b="34821"/>
          <a:stretch/>
        </p:blipFill>
        <p:spPr>
          <a:xfrm>
            <a:off x="442260" y="2009453"/>
            <a:ext cx="6045626" cy="1492117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3651A8-B732-9D2D-54BD-C5A4A8167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Continuity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5C5DC1-E11B-B7F5-858E-DF68BE0D18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80" t="44984" r="33380" b="35028"/>
          <a:stretch/>
        </p:blipFill>
        <p:spPr>
          <a:xfrm>
            <a:off x="2597635" y="4373737"/>
            <a:ext cx="3211287" cy="7793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984FF4-6013-964A-BE61-54540D4E50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5" t="80012" r="23085"/>
          <a:stretch/>
        </p:blipFill>
        <p:spPr>
          <a:xfrm>
            <a:off x="1509061" y="3547998"/>
            <a:ext cx="4844142" cy="7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CVFEM and EBVC Fluids-Based (Same Approach)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AF056-4A8B-3DBA-DFFF-255AE0B76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34"/>
          <a:stretch/>
        </p:blipFill>
        <p:spPr>
          <a:xfrm>
            <a:off x="4978826" y="1178511"/>
            <a:ext cx="2503714" cy="8636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3651A8-B732-9D2D-54BD-C5A4A8167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Momentum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407F6-1591-8312-D290-CDFA061D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168071"/>
            <a:ext cx="6972300" cy="287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A2803-D5C4-9A34-AED6-5CAECE44A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48"/>
          <a:stretch/>
        </p:blipFill>
        <p:spPr>
          <a:xfrm>
            <a:off x="759279" y="5046351"/>
            <a:ext cx="6972300" cy="15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CVFEM and EBVC Fluids-Based (Same Approach)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AF056-4A8B-3DBA-DFFF-255AE0B76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34"/>
          <a:stretch/>
        </p:blipFill>
        <p:spPr>
          <a:xfrm>
            <a:off x="4978826" y="1178511"/>
            <a:ext cx="2503714" cy="8636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3651A8-B732-9D2D-54BD-C5A4A8167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Scalar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A189CC-87D0-15EA-21CA-D7455219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87" y="4610156"/>
            <a:ext cx="6692900" cy="149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2BBDD-8BC1-2B9B-F25A-EF6C60E7E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923"/>
          <a:stretch/>
        </p:blipFill>
        <p:spPr>
          <a:xfrm>
            <a:off x="615987" y="2542855"/>
            <a:ext cx="7683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0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as Interface Matches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06" name="Text Placeholder 4">
            <a:extLst>
              <a:ext uri="{FF2B5EF4-FFF2-40B4-BE49-F238E27FC236}">
                <a16:creationId xmlns:a16="http://schemas.microsoft.com/office/drawing/2014/main" id="{10CFE1FA-096B-7147-8CBC-139DD4A28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839242" cy="3306153"/>
          </a:xfrm>
        </p:spPr>
        <p:txBody>
          <a:bodyPr/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Surface-based terms cancel</a:t>
            </a:r>
          </a:p>
        </p:txBody>
      </p:sp>
      <p:pic>
        <p:nvPicPr>
          <p:cNvPr id="33" name="Picture 32" descr="haloCellMiddle.jpg">
            <a:extLst>
              <a:ext uri="{FF2B5EF4-FFF2-40B4-BE49-F238E27FC236}">
                <a16:creationId xmlns:a16="http://schemas.microsoft.com/office/drawing/2014/main" id="{46C8CEED-A1F5-0B98-4EE4-25004F9D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1" r="21182"/>
          <a:stretch/>
        </p:blipFill>
        <p:spPr>
          <a:xfrm rot="10800000">
            <a:off x="5851242" y="3040928"/>
            <a:ext cx="1187137" cy="2761866"/>
          </a:xfrm>
          <a:prstGeom prst="rect">
            <a:avLst/>
          </a:prstGeom>
        </p:spPr>
      </p:pic>
      <p:pic>
        <p:nvPicPr>
          <p:cNvPr id="34" name="Picture 33" descr="haloCellMiddle.jpg">
            <a:extLst>
              <a:ext uri="{FF2B5EF4-FFF2-40B4-BE49-F238E27FC236}">
                <a16:creationId xmlns:a16="http://schemas.microsoft.com/office/drawing/2014/main" id="{5416DCDB-806E-361E-A2E1-83C8E218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1" r="21182"/>
          <a:stretch/>
        </p:blipFill>
        <p:spPr>
          <a:xfrm>
            <a:off x="7103694" y="3429000"/>
            <a:ext cx="1187137" cy="2761866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5A0D7D7-B87D-6525-C1C9-F456CDC0B535}"/>
              </a:ext>
            </a:extLst>
          </p:cNvPr>
          <p:cNvSpPr/>
          <p:nvPr/>
        </p:nvSpPr>
        <p:spPr>
          <a:xfrm>
            <a:off x="7073790" y="4550163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A8E2199-DA73-5AF3-058F-9E87E647E65B}"/>
              </a:ext>
            </a:extLst>
          </p:cNvPr>
          <p:cNvCxnSpPr>
            <a:cxnSpLocks/>
          </p:cNvCxnSpPr>
          <p:nvPr/>
        </p:nvCxnSpPr>
        <p:spPr>
          <a:xfrm>
            <a:off x="6586539" y="4055135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3AB5EF-54BB-281C-F908-EF0218D6010F}"/>
              </a:ext>
            </a:extLst>
          </p:cNvPr>
          <p:cNvCxnSpPr>
            <a:cxnSpLocks/>
          </p:cNvCxnSpPr>
          <p:nvPr/>
        </p:nvCxnSpPr>
        <p:spPr>
          <a:xfrm>
            <a:off x="6607962" y="5213243"/>
            <a:ext cx="37444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A2B848-8D68-47F1-93AD-060DC2AA5DAE}"/>
              </a:ext>
            </a:extLst>
          </p:cNvPr>
          <p:cNvCxnSpPr>
            <a:cxnSpLocks/>
          </p:cNvCxnSpPr>
          <p:nvPr/>
        </p:nvCxnSpPr>
        <p:spPr>
          <a:xfrm>
            <a:off x="6601750" y="4037370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504EB8-0845-7A70-454D-D34050BDE35A}"/>
              </a:ext>
            </a:extLst>
          </p:cNvPr>
          <p:cNvCxnSpPr>
            <a:cxnSpLocks/>
          </p:cNvCxnSpPr>
          <p:nvPr/>
        </p:nvCxnSpPr>
        <p:spPr>
          <a:xfrm>
            <a:off x="7397804" y="4055133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17C9A-FB4A-B317-2EAE-388D81FC3368}"/>
              </a:ext>
            </a:extLst>
          </p:cNvPr>
          <p:cNvCxnSpPr>
            <a:cxnSpLocks/>
          </p:cNvCxnSpPr>
          <p:nvPr/>
        </p:nvCxnSpPr>
        <p:spPr>
          <a:xfrm>
            <a:off x="6966189" y="4055132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550EBC-ED2F-62B8-2B30-C84040E5C040}"/>
              </a:ext>
            </a:extLst>
          </p:cNvPr>
          <p:cNvCxnSpPr>
            <a:cxnSpLocks/>
          </p:cNvCxnSpPr>
          <p:nvPr/>
        </p:nvCxnSpPr>
        <p:spPr>
          <a:xfrm>
            <a:off x="6992158" y="5215625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192">
            <a:extLst>
              <a:ext uri="{FF2B5EF4-FFF2-40B4-BE49-F238E27FC236}">
                <a16:creationId xmlns:a16="http://schemas.microsoft.com/office/drawing/2014/main" id="{BB90639B-0064-A773-F3C5-9419595D9180}"/>
              </a:ext>
            </a:extLst>
          </p:cNvPr>
          <p:cNvSpPr/>
          <p:nvPr/>
        </p:nvSpPr>
        <p:spPr>
          <a:xfrm>
            <a:off x="6770589" y="3956324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193">
            <a:extLst>
              <a:ext uri="{FF2B5EF4-FFF2-40B4-BE49-F238E27FC236}">
                <a16:creationId xmlns:a16="http://schemas.microsoft.com/office/drawing/2014/main" id="{09F07632-5F78-E5FB-2A63-E69B5F3DF32E}"/>
              </a:ext>
            </a:extLst>
          </p:cNvPr>
          <p:cNvSpPr/>
          <p:nvPr/>
        </p:nvSpPr>
        <p:spPr>
          <a:xfrm>
            <a:off x="6770589" y="5103436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194">
            <a:extLst>
              <a:ext uri="{FF2B5EF4-FFF2-40B4-BE49-F238E27FC236}">
                <a16:creationId xmlns:a16="http://schemas.microsoft.com/office/drawing/2014/main" id="{479E920B-D159-64A2-045A-C236B9F85C61}"/>
              </a:ext>
            </a:extLst>
          </p:cNvPr>
          <p:cNvSpPr/>
          <p:nvPr/>
        </p:nvSpPr>
        <p:spPr>
          <a:xfrm>
            <a:off x="6527469" y="4269920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195">
            <a:extLst>
              <a:ext uri="{FF2B5EF4-FFF2-40B4-BE49-F238E27FC236}">
                <a16:creationId xmlns:a16="http://schemas.microsoft.com/office/drawing/2014/main" id="{DD12F336-8071-E3AE-B1EF-56CC45BF7C7E}"/>
              </a:ext>
            </a:extLst>
          </p:cNvPr>
          <p:cNvSpPr/>
          <p:nvPr/>
        </p:nvSpPr>
        <p:spPr>
          <a:xfrm>
            <a:off x="6542677" y="4857747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196">
            <a:extLst>
              <a:ext uri="{FF2B5EF4-FFF2-40B4-BE49-F238E27FC236}">
                <a16:creationId xmlns:a16="http://schemas.microsoft.com/office/drawing/2014/main" id="{1084B9A7-E5DF-1494-6D31-D65BCF6A0F47}"/>
              </a:ext>
            </a:extLst>
          </p:cNvPr>
          <p:cNvSpPr/>
          <p:nvPr/>
        </p:nvSpPr>
        <p:spPr>
          <a:xfrm>
            <a:off x="7181471" y="5112650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197">
            <a:extLst>
              <a:ext uri="{FF2B5EF4-FFF2-40B4-BE49-F238E27FC236}">
                <a16:creationId xmlns:a16="http://schemas.microsoft.com/office/drawing/2014/main" id="{08D1CA72-A812-206F-665D-97A00891EB65}"/>
              </a:ext>
            </a:extLst>
          </p:cNvPr>
          <p:cNvSpPr/>
          <p:nvPr/>
        </p:nvSpPr>
        <p:spPr>
          <a:xfrm>
            <a:off x="7338732" y="4857747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199">
            <a:extLst>
              <a:ext uri="{FF2B5EF4-FFF2-40B4-BE49-F238E27FC236}">
                <a16:creationId xmlns:a16="http://schemas.microsoft.com/office/drawing/2014/main" id="{6D132995-9D3A-DCFF-E08D-0461343928B2}"/>
              </a:ext>
            </a:extLst>
          </p:cNvPr>
          <p:cNvSpPr/>
          <p:nvPr/>
        </p:nvSpPr>
        <p:spPr>
          <a:xfrm>
            <a:off x="7181470" y="3965691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200">
            <a:extLst>
              <a:ext uri="{FF2B5EF4-FFF2-40B4-BE49-F238E27FC236}">
                <a16:creationId xmlns:a16="http://schemas.microsoft.com/office/drawing/2014/main" id="{BEBF6AB5-6FE8-3A28-8962-B24B127B8C5C}"/>
              </a:ext>
            </a:extLst>
          </p:cNvPr>
          <p:cNvSpPr/>
          <p:nvPr/>
        </p:nvSpPr>
        <p:spPr>
          <a:xfrm>
            <a:off x="7345604" y="4269920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23FC396-9B6E-A2B0-66B9-32306A4003A7}"/>
              </a:ext>
            </a:extLst>
          </p:cNvPr>
          <p:cNvSpPr/>
          <p:nvPr/>
        </p:nvSpPr>
        <p:spPr>
          <a:xfrm>
            <a:off x="6954047" y="4550159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6600-817B-DF9D-89E7-B1CB49EB6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" y="1976599"/>
            <a:ext cx="4745777" cy="38636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01780F8-22C6-9BB1-8FE1-F0847D4C0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974" y="941039"/>
            <a:ext cx="5175672" cy="1158880"/>
          </a:xfrm>
          <a:prstGeom prst="rect">
            <a:avLst/>
          </a:prstGeom>
        </p:spPr>
      </p:pic>
      <p:sp>
        <p:nvSpPr>
          <p:cNvPr id="68" name="Isosceles Triangle 200">
            <a:extLst>
              <a:ext uri="{FF2B5EF4-FFF2-40B4-BE49-F238E27FC236}">
                <a16:creationId xmlns:a16="http://schemas.microsoft.com/office/drawing/2014/main" id="{6254442D-E704-08F0-3F3C-FB50BB41C5C0}"/>
              </a:ext>
            </a:extLst>
          </p:cNvPr>
          <p:cNvSpPr/>
          <p:nvPr/>
        </p:nvSpPr>
        <p:spPr>
          <a:xfrm>
            <a:off x="7062576" y="4269920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200">
            <a:extLst>
              <a:ext uri="{FF2B5EF4-FFF2-40B4-BE49-F238E27FC236}">
                <a16:creationId xmlns:a16="http://schemas.microsoft.com/office/drawing/2014/main" id="{C452C493-6BAC-7CBC-56D3-761FB5EDA5C2}"/>
              </a:ext>
            </a:extLst>
          </p:cNvPr>
          <p:cNvSpPr/>
          <p:nvPr/>
        </p:nvSpPr>
        <p:spPr>
          <a:xfrm>
            <a:off x="7073461" y="4857747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195">
            <a:extLst>
              <a:ext uri="{FF2B5EF4-FFF2-40B4-BE49-F238E27FC236}">
                <a16:creationId xmlns:a16="http://schemas.microsoft.com/office/drawing/2014/main" id="{83C55C5E-4771-A50F-9784-6AEAA18837AA}"/>
              </a:ext>
            </a:extLst>
          </p:cNvPr>
          <p:cNvSpPr/>
          <p:nvPr/>
        </p:nvSpPr>
        <p:spPr>
          <a:xfrm>
            <a:off x="6934563" y="4857747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194">
            <a:extLst>
              <a:ext uri="{FF2B5EF4-FFF2-40B4-BE49-F238E27FC236}">
                <a16:creationId xmlns:a16="http://schemas.microsoft.com/office/drawing/2014/main" id="{5001E6A4-2685-8EBA-E726-0A8969451D15}"/>
              </a:ext>
            </a:extLst>
          </p:cNvPr>
          <p:cNvSpPr/>
          <p:nvPr/>
        </p:nvSpPr>
        <p:spPr>
          <a:xfrm>
            <a:off x="6897587" y="4269920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F1ADE56-95BC-8FEC-B5F5-C40E4DA6AA47}"/>
              </a:ext>
            </a:extLst>
          </p:cNvPr>
          <p:cNvSpPr/>
          <p:nvPr/>
        </p:nvSpPr>
        <p:spPr>
          <a:xfrm>
            <a:off x="6052869" y="3525855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71F2A6A-6948-4CA9-9CE1-162332D7E1F7}"/>
              </a:ext>
            </a:extLst>
          </p:cNvPr>
          <p:cNvSpPr/>
          <p:nvPr/>
        </p:nvSpPr>
        <p:spPr>
          <a:xfrm>
            <a:off x="6052869" y="4581768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45610CF-FE76-BE88-2265-26707CCB8934}"/>
              </a:ext>
            </a:extLst>
          </p:cNvPr>
          <p:cNvSpPr/>
          <p:nvPr/>
        </p:nvSpPr>
        <p:spPr>
          <a:xfrm>
            <a:off x="6052869" y="5626800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9144BB2-3511-4DCB-106A-C21E6D6CF306}"/>
              </a:ext>
            </a:extLst>
          </p:cNvPr>
          <p:cNvSpPr/>
          <p:nvPr/>
        </p:nvSpPr>
        <p:spPr>
          <a:xfrm>
            <a:off x="8012301" y="3504083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AE6D75-662C-5CA1-A14D-6CB2E735FF82}"/>
              </a:ext>
            </a:extLst>
          </p:cNvPr>
          <p:cNvSpPr/>
          <p:nvPr/>
        </p:nvSpPr>
        <p:spPr>
          <a:xfrm>
            <a:off x="8012301" y="4559996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56194F4-3749-9F45-0098-1F133CC71AA6}"/>
              </a:ext>
            </a:extLst>
          </p:cNvPr>
          <p:cNvSpPr/>
          <p:nvPr/>
        </p:nvSpPr>
        <p:spPr>
          <a:xfrm>
            <a:off x="8012301" y="5605028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E61C10-5D4C-077C-51AD-72E00E9B9D80}"/>
              </a:ext>
            </a:extLst>
          </p:cNvPr>
          <p:cNvSpPr/>
          <p:nvPr/>
        </p:nvSpPr>
        <p:spPr>
          <a:xfrm>
            <a:off x="7076129" y="3514969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8CD034-E4D2-3A91-6363-09B54256A165}"/>
              </a:ext>
            </a:extLst>
          </p:cNvPr>
          <p:cNvSpPr/>
          <p:nvPr/>
        </p:nvSpPr>
        <p:spPr>
          <a:xfrm>
            <a:off x="7076129" y="5615914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7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Compatible with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06" name="Text Placeholder 4">
            <a:extLst>
              <a:ext uri="{FF2B5EF4-FFF2-40B4-BE49-F238E27FC236}">
                <a16:creationId xmlns:a16="http://schemas.microsoft.com/office/drawing/2014/main" id="{10CFE1FA-096B-7147-8CBC-139DD4A28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069327" cy="3306153"/>
          </a:xfrm>
        </p:spPr>
        <p:txBody>
          <a:bodyPr/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Non-conformal flux contribution also uses hybrid DG/CVFEM approach</a:t>
            </a:r>
          </a:p>
          <a:p>
            <a:pPr marL="119063" indent="-111125">
              <a:buFont typeface="Arial" charset="0"/>
              <a:buChar char="•"/>
            </a:pPr>
            <a:r>
              <a:rPr lang="en-US" dirty="0"/>
              <a:t>Low cost since generally an edge-based scheme requires the dual mesh infrastructure</a:t>
            </a:r>
          </a:p>
        </p:txBody>
      </p:sp>
      <p:pic>
        <p:nvPicPr>
          <p:cNvPr id="33" name="Picture 32" descr="haloCellMiddle.jpg">
            <a:extLst>
              <a:ext uri="{FF2B5EF4-FFF2-40B4-BE49-F238E27FC236}">
                <a16:creationId xmlns:a16="http://schemas.microsoft.com/office/drawing/2014/main" id="{46C8CEED-A1F5-0B98-4EE4-25004F9D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1" r="21182"/>
          <a:stretch/>
        </p:blipFill>
        <p:spPr>
          <a:xfrm rot="10800000">
            <a:off x="461752" y="2572842"/>
            <a:ext cx="1187137" cy="2761866"/>
          </a:xfrm>
          <a:prstGeom prst="rect">
            <a:avLst/>
          </a:prstGeom>
        </p:spPr>
      </p:pic>
      <p:pic>
        <p:nvPicPr>
          <p:cNvPr id="34" name="Picture 33" descr="haloCellMiddle.jpg">
            <a:extLst>
              <a:ext uri="{FF2B5EF4-FFF2-40B4-BE49-F238E27FC236}">
                <a16:creationId xmlns:a16="http://schemas.microsoft.com/office/drawing/2014/main" id="{5416DCDB-806E-361E-A2E1-83C8E218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1" r="21182"/>
          <a:stretch/>
        </p:blipFill>
        <p:spPr>
          <a:xfrm>
            <a:off x="1714204" y="2960914"/>
            <a:ext cx="1187137" cy="2761866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5A0D7D7-B87D-6525-C1C9-F456CDC0B535}"/>
              </a:ext>
            </a:extLst>
          </p:cNvPr>
          <p:cNvSpPr/>
          <p:nvPr/>
        </p:nvSpPr>
        <p:spPr>
          <a:xfrm>
            <a:off x="1684300" y="4082077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A8E2199-DA73-5AF3-058F-9E87E647E65B}"/>
              </a:ext>
            </a:extLst>
          </p:cNvPr>
          <p:cNvCxnSpPr>
            <a:cxnSpLocks/>
          </p:cNvCxnSpPr>
          <p:nvPr/>
        </p:nvCxnSpPr>
        <p:spPr>
          <a:xfrm>
            <a:off x="1197049" y="3587049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3AB5EF-54BB-281C-F908-EF0218D6010F}"/>
              </a:ext>
            </a:extLst>
          </p:cNvPr>
          <p:cNvCxnSpPr>
            <a:cxnSpLocks/>
          </p:cNvCxnSpPr>
          <p:nvPr/>
        </p:nvCxnSpPr>
        <p:spPr>
          <a:xfrm>
            <a:off x="1218472" y="4745157"/>
            <a:ext cx="37444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A2B848-8D68-47F1-93AD-060DC2AA5DAE}"/>
              </a:ext>
            </a:extLst>
          </p:cNvPr>
          <p:cNvCxnSpPr>
            <a:cxnSpLocks/>
          </p:cNvCxnSpPr>
          <p:nvPr/>
        </p:nvCxnSpPr>
        <p:spPr>
          <a:xfrm>
            <a:off x="1212260" y="3569284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504EB8-0845-7A70-454D-D34050BDE35A}"/>
              </a:ext>
            </a:extLst>
          </p:cNvPr>
          <p:cNvCxnSpPr>
            <a:cxnSpLocks/>
          </p:cNvCxnSpPr>
          <p:nvPr/>
        </p:nvCxnSpPr>
        <p:spPr>
          <a:xfrm>
            <a:off x="2008314" y="3587047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17C9A-FB4A-B317-2EAE-388D81FC3368}"/>
              </a:ext>
            </a:extLst>
          </p:cNvPr>
          <p:cNvCxnSpPr>
            <a:cxnSpLocks/>
          </p:cNvCxnSpPr>
          <p:nvPr/>
        </p:nvCxnSpPr>
        <p:spPr>
          <a:xfrm>
            <a:off x="1576699" y="3587046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550EBC-ED2F-62B8-2B30-C84040E5C040}"/>
              </a:ext>
            </a:extLst>
          </p:cNvPr>
          <p:cNvCxnSpPr>
            <a:cxnSpLocks/>
          </p:cNvCxnSpPr>
          <p:nvPr/>
        </p:nvCxnSpPr>
        <p:spPr>
          <a:xfrm>
            <a:off x="1602668" y="4747539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192">
            <a:extLst>
              <a:ext uri="{FF2B5EF4-FFF2-40B4-BE49-F238E27FC236}">
                <a16:creationId xmlns:a16="http://schemas.microsoft.com/office/drawing/2014/main" id="{BB90639B-0064-A773-F3C5-9419595D9180}"/>
              </a:ext>
            </a:extLst>
          </p:cNvPr>
          <p:cNvSpPr/>
          <p:nvPr/>
        </p:nvSpPr>
        <p:spPr>
          <a:xfrm>
            <a:off x="1540755" y="3488238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193">
            <a:extLst>
              <a:ext uri="{FF2B5EF4-FFF2-40B4-BE49-F238E27FC236}">
                <a16:creationId xmlns:a16="http://schemas.microsoft.com/office/drawing/2014/main" id="{09F07632-5F78-E5FB-2A63-E69B5F3DF32E}"/>
              </a:ext>
            </a:extLst>
          </p:cNvPr>
          <p:cNvSpPr/>
          <p:nvPr/>
        </p:nvSpPr>
        <p:spPr>
          <a:xfrm>
            <a:off x="1540755" y="4635350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194">
            <a:extLst>
              <a:ext uri="{FF2B5EF4-FFF2-40B4-BE49-F238E27FC236}">
                <a16:creationId xmlns:a16="http://schemas.microsoft.com/office/drawing/2014/main" id="{479E920B-D159-64A2-045A-C236B9F85C61}"/>
              </a:ext>
            </a:extLst>
          </p:cNvPr>
          <p:cNvSpPr/>
          <p:nvPr/>
        </p:nvSpPr>
        <p:spPr>
          <a:xfrm>
            <a:off x="1137979" y="4073976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196">
            <a:extLst>
              <a:ext uri="{FF2B5EF4-FFF2-40B4-BE49-F238E27FC236}">
                <a16:creationId xmlns:a16="http://schemas.microsoft.com/office/drawing/2014/main" id="{1084B9A7-E5DF-1494-6D31-D65BCF6A0F47}"/>
              </a:ext>
            </a:extLst>
          </p:cNvPr>
          <p:cNvSpPr/>
          <p:nvPr/>
        </p:nvSpPr>
        <p:spPr>
          <a:xfrm>
            <a:off x="1673086" y="4644564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197">
            <a:extLst>
              <a:ext uri="{FF2B5EF4-FFF2-40B4-BE49-F238E27FC236}">
                <a16:creationId xmlns:a16="http://schemas.microsoft.com/office/drawing/2014/main" id="{08D1CA72-A812-206F-665D-97A00891EB65}"/>
              </a:ext>
            </a:extLst>
          </p:cNvPr>
          <p:cNvSpPr/>
          <p:nvPr/>
        </p:nvSpPr>
        <p:spPr>
          <a:xfrm>
            <a:off x="1949242" y="4063087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199">
            <a:extLst>
              <a:ext uri="{FF2B5EF4-FFF2-40B4-BE49-F238E27FC236}">
                <a16:creationId xmlns:a16="http://schemas.microsoft.com/office/drawing/2014/main" id="{6D132995-9D3A-DCFF-E08D-0461343928B2}"/>
              </a:ext>
            </a:extLst>
          </p:cNvPr>
          <p:cNvSpPr/>
          <p:nvPr/>
        </p:nvSpPr>
        <p:spPr>
          <a:xfrm>
            <a:off x="1673086" y="3497605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23FC396-9B6E-A2B0-66B9-32306A4003A7}"/>
              </a:ext>
            </a:extLst>
          </p:cNvPr>
          <p:cNvSpPr/>
          <p:nvPr/>
        </p:nvSpPr>
        <p:spPr>
          <a:xfrm>
            <a:off x="1564557" y="4082073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Isosceles Triangle 200">
            <a:extLst>
              <a:ext uri="{FF2B5EF4-FFF2-40B4-BE49-F238E27FC236}">
                <a16:creationId xmlns:a16="http://schemas.microsoft.com/office/drawing/2014/main" id="{6254442D-E704-08F0-3F3C-FB50BB41C5C0}"/>
              </a:ext>
            </a:extLst>
          </p:cNvPr>
          <p:cNvSpPr/>
          <p:nvPr/>
        </p:nvSpPr>
        <p:spPr>
          <a:xfrm>
            <a:off x="1673086" y="3801834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200">
            <a:extLst>
              <a:ext uri="{FF2B5EF4-FFF2-40B4-BE49-F238E27FC236}">
                <a16:creationId xmlns:a16="http://schemas.microsoft.com/office/drawing/2014/main" id="{C452C493-6BAC-7CBC-56D3-761FB5EDA5C2}"/>
              </a:ext>
            </a:extLst>
          </p:cNvPr>
          <p:cNvSpPr/>
          <p:nvPr/>
        </p:nvSpPr>
        <p:spPr>
          <a:xfrm>
            <a:off x="1673086" y="4389661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195">
            <a:extLst>
              <a:ext uri="{FF2B5EF4-FFF2-40B4-BE49-F238E27FC236}">
                <a16:creationId xmlns:a16="http://schemas.microsoft.com/office/drawing/2014/main" id="{83C55C5E-4771-A50F-9784-6AEAA18837AA}"/>
              </a:ext>
            </a:extLst>
          </p:cNvPr>
          <p:cNvSpPr/>
          <p:nvPr/>
        </p:nvSpPr>
        <p:spPr>
          <a:xfrm>
            <a:off x="1540755" y="4389661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194">
            <a:extLst>
              <a:ext uri="{FF2B5EF4-FFF2-40B4-BE49-F238E27FC236}">
                <a16:creationId xmlns:a16="http://schemas.microsoft.com/office/drawing/2014/main" id="{5001E6A4-2685-8EBA-E726-0A8969451D15}"/>
              </a:ext>
            </a:extLst>
          </p:cNvPr>
          <p:cNvSpPr/>
          <p:nvPr/>
        </p:nvSpPr>
        <p:spPr>
          <a:xfrm>
            <a:off x="1540755" y="3801834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9D47917-097D-1122-918D-22C94DE5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99" y="2572842"/>
            <a:ext cx="6103866" cy="1366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9BBE19-66DF-214D-07AA-67D2A28F199D}"/>
                  </a:ext>
                </a:extLst>
              </p:cNvPr>
              <p:cNvSpPr txBox="1"/>
              <p:nvPr/>
            </p:nvSpPr>
            <p:spPr>
              <a:xfrm>
                <a:off x="3623352" y="4440517"/>
                <a:ext cx="243323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9BBE19-66DF-214D-07AA-67D2A28F1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352" y="4440517"/>
                <a:ext cx="2433230" cy="848566"/>
              </a:xfrm>
              <a:prstGeom prst="rect">
                <a:avLst/>
              </a:prstGeom>
              <a:blipFill>
                <a:blip r:embed="rId4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5799C0-7E4D-9244-8DFF-59CF851D6449}"/>
                  </a:ext>
                </a:extLst>
              </p:cNvPr>
              <p:cNvSpPr txBox="1"/>
              <p:nvPr/>
            </p:nvSpPr>
            <p:spPr>
              <a:xfrm>
                <a:off x="6157332" y="4440517"/>
                <a:ext cx="267951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5799C0-7E4D-9244-8DFF-59CF851D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32" y="4440517"/>
                <a:ext cx="2679516" cy="848566"/>
              </a:xfrm>
              <a:prstGeom prst="rect">
                <a:avLst/>
              </a:prstGeom>
              <a:blipFill>
                <a:blip r:embed="rId5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FB8AC069-75B6-7F96-B470-213F7D96F13C}"/>
              </a:ext>
            </a:extLst>
          </p:cNvPr>
          <p:cNvSpPr/>
          <p:nvPr/>
        </p:nvSpPr>
        <p:spPr>
          <a:xfrm>
            <a:off x="675328" y="3057771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6B8BFDB-F70B-5DE2-969B-11BD5116A424}"/>
              </a:ext>
            </a:extLst>
          </p:cNvPr>
          <p:cNvSpPr/>
          <p:nvPr/>
        </p:nvSpPr>
        <p:spPr>
          <a:xfrm>
            <a:off x="675328" y="4113684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BAA497B-EFE8-99A0-C582-D2E34B4ACAB5}"/>
              </a:ext>
            </a:extLst>
          </p:cNvPr>
          <p:cNvSpPr/>
          <p:nvPr/>
        </p:nvSpPr>
        <p:spPr>
          <a:xfrm>
            <a:off x="675328" y="5158716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1C7AB-46D8-861B-540F-4EC66DEED582}"/>
              </a:ext>
            </a:extLst>
          </p:cNvPr>
          <p:cNvSpPr/>
          <p:nvPr/>
        </p:nvSpPr>
        <p:spPr>
          <a:xfrm>
            <a:off x="2634760" y="3035999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F3EAC8-53DF-FEC3-FF21-0AF2C163CCA8}"/>
              </a:ext>
            </a:extLst>
          </p:cNvPr>
          <p:cNvSpPr/>
          <p:nvPr/>
        </p:nvSpPr>
        <p:spPr>
          <a:xfrm>
            <a:off x="2634760" y="4091912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CC1576A-68C1-9922-3755-D6B6DEC599FC}"/>
              </a:ext>
            </a:extLst>
          </p:cNvPr>
          <p:cNvSpPr/>
          <p:nvPr/>
        </p:nvSpPr>
        <p:spPr>
          <a:xfrm>
            <a:off x="2634760" y="5136944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332314-A122-E30F-CE58-F65C8ABB3CC3}"/>
              </a:ext>
            </a:extLst>
          </p:cNvPr>
          <p:cNvSpPr/>
          <p:nvPr/>
        </p:nvSpPr>
        <p:spPr>
          <a:xfrm>
            <a:off x="1698588" y="3046885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201F1E-C4E2-8352-61FE-801CE4BFD4A4}"/>
              </a:ext>
            </a:extLst>
          </p:cNvPr>
          <p:cNvSpPr/>
          <p:nvPr/>
        </p:nvSpPr>
        <p:spPr>
          <a:xfrm>
            <a:off x="1698588" y="5147830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2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CA6AAB-3E52-D12D-AF92-F293EAE7D2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4076" r="12391" b="5865"/>
          <a:stretch/>
        </p:blipFill>
        <p:spPr>
          <a:xfrm>
            <a:off x="2735486" y="2213033"/>
            <a:ext cx="3027237" cy="4557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and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3651A8-B732-9D2D-54BD-C5A4A8167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2D and 3D Steady, uniform and variable density flows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FE1F4-1F19-50E5-1BF4-B97CBA12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6" y="1951776"/>
            <a:ext cx="293455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1CFAB-45D5-1898-668B-09413B99E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5" r="6963"/>
          <a:stretch/>
        </p:blipFill>
        <p:spPr>
          <a:xfrm>
            <a:off x="65729" y="4208742"/>
            <a:ext cx="2934556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9AAA5-DBAE-9021-028B-E9134F27C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99" y="2308569"/>
            <a:ext cx="3244341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436DC8-8084-D01E-608B-E240979D4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99" y="4109400"/>
            <a:ext cx="3244341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E333D3-6D15-C6F4-C61B-EEA45B9E8325}"/>
              </a:ext>
            </a:extLst>
          </p:cNvPr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</p:spTree>
    <p:extLst>
      <p:ext uri="{BB962C8B-B14F-4D97-AF65-F5344CB8AC3E}">
        <p14:creationId xmlns:p14="http://schemas.microsoft.com/office/powerpoint/2010/main" val="51119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Decomposition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May be beneficial to load-balance at the interface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9430" y="6211669"/>
            <a:ext cx="729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Axis Wind Turbine (VAWT) With Ghosted Elements (_GE) as a function of time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86" y="1224007"/>
            <a:ext cx="1272427" cy="1684093"/>
          </a:xfrm>
          <a:prstGeom prst="rect">
            <a:avLst/>
          </a:prstGeom>
        </p:spPr>
      </p:pic>
      <p:pic>
        <p:nvPicPr>
          <p:cNvPr id="12" name="allInOneStricklandGhost.mpg">
            <a:hlinkClick r:id="" action="ppaction://media"/>
            <a:extLst>
              <a:ext uri="{FF2B5EF4-FFF2-40B4-BE49-F238E27FC236}">
                <a16:creationId xmlns:a16="http://schemas.microsoft.com/office/drawing/2014/main" id="{B76AF5C3-40D4-9847-B948-CD52371E4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120" y="2139361"/>
            <a:ext cx="6098218" cy="35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4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 Far, Domain is Stationary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99" y="792793"/>
            <a:ext cx="4082186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03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Past Shapes: </a:t>
            </a:r>
            <a:r>
              <a:rPr lang="en-US" dirty="0" err="1"/>
              <a:t>Nalu</a:t>
            </a:r>
            <a:r>
              <a:rPr lang="en-US" dirty="0"/>
              <a:t>/examples/shape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Similar in concept to the midterm; drag and lift, now with a rotating object</a:t>
            </a:r>
          </a:p>
          <a:p>
            <a:pPr>
              <a:buFont typeface="Arial" charset="0"/>
              <a:buChar char="•"/>
            </a:pPr>
            <a:r>
              <a:rPr lang="en-US" dirty="0"/>
              <a:t> Hybrid CVFEM/DG for sliding mesh interface, Domino, JCP, 2018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mesh resolutions provided, R0 and R1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75F00-551B-5D47-91E9-9BFC322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8" y="3168180"/>
            <a:ext cx="6143171" cy="31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Bluff Body Does Not Move Along </a:t>
            </a:r>
            <a:r>
              <a:rPr lang="en-US"/>
              <a:t>Pre-defined Directions?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B071D-29B7-52F6-BECE-C41F15BA7C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517"/>
          <a:stretch/>
        </p:blipFill>
        <p:spPr>
          <a:xfrm>
            <a:off x="212014" y="3192424"/>
            <a:ext cx="4330700" cy="2043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5C117-1CD3-2061-8CB4-742669B006FD}"/>
              </a:ext>
            </a:extLst>
          </p:cNvPr>
          <p:cNvSpPr txBox="1"/>
          <p:nvPr/>
        </p:nvSpPr>
        <p:spPr>
          <a:xfrm>
            <a:off x="355952" y="5466265"/>
            <a:ext cx="3890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 et al, “Advanced WEC dynamics and controls FY16 testing report”, SAND2016-10094 (2016) </a:t>
            </a:r>
          </a:p>
          <a:p>
            <a:endParaRPr lang="en-US" dirty="0"/>
          </a:p>
        </p:txBody>
      </p:sp>
      <p:pic>
        <p:nvPicPr>
          <p:cNvPr id="9" name="high_com.mp4" descr="high_com.mp4">
            <a:hlinkClick r:id="" action="ppaction://media"/>
            <a:extLst>
              <a:ext uri="{FF2B5EF4-FFF2-40B4-BE49-F238E27FC236}">
                <a16:creationId xmlns:a16="http://schemas.microsoft.com/office/drawing/2014/main" id="{AD19B5F8-455C-444B-7D0E-681ABFEFA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59088" y="2843957"/>
            <a:ext cx="4279870" cy="2745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4ACDE-48E2-D771-65EB-BC63074A292E}"/>
              </a:ext>
            </a:extLst>
          </p:cNvPr>
          <p:cNvSpPr txBox="1"/>
          <p:nvPr/>
        </p:nvSpPr>
        <p:spPr>
          <a:xfrm>
            <a:off x="5945263" y="584393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Buoy float test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72FA59B-0417-A1FF-A13F-B0EDB711B6EE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754380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ea typeface="Lucida Sans" charset="0"/>
                <a:cs typeface="Lucida Sans" charset="0"/>
              </a:rPr>
              <a:t>Many applications in which the motion of the body may be coupled to the flow field and, in general, is not known</a:t>
            </a:r>
          </a:p>
          <a:p>
            <a:pPr>
              <a:buFont typeface="Arial" charset="0"/>
              <a:buChar char="•"/>
            </a:pPr>
            <a:r>
              <a:rPr lang="en-US" dirty="0">
                <a:ea typeface="Lucida Sans" charset="0"/>
                <a:cs typeface="Lucida Sans" charset="0"/>
              </a:rPr>
              <a:t> Wave Energy Converters, Wind Energy with substantial tip deflection, pilot ejection, six-degree-of-freedom maneuvering simulation, etc.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Overlapping or Overset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526159"/>
          </a:xfrm>
        </p:spPr>
        <p:txBody>
          <a:bodyPr>
            <a:normAutofit/>
          </a:bodyPr>
          <a:lstStyle/>
          <a:p>
            <a:pPr marL="11113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>
                <a:ea typeface="Lucida Sans" charset="0"/>
                <a:cs typeface="Lucida Sans" charset="0"/>
              </a:rPr>
              <a:t>Two Meshes: Background and Overset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Define background and overset mesh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Hole Cut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Definition of exposed nodes that serve as constraint (most common)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>
              <a:ea typeface="Lucida Sans" charset="0"/>
              <a:cs typeface="Lucida Sa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7AED6-7A9A-DD4B-BDD4-B4A35E233471}"/>
              </a:ext>
            </a:extLst>
          </p:cNvPr>
          <p:cNvSpPr txBox="1"/>
          <p:nvPr/>
        </p:nvSpPr>
        <p:spPr>
          <a:xfrm>
            <a:off x="8508282" y="25415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pic>
        <p:nvPicPr>
          <p:cNvPr id="16" name="Picture 15" descr="NaluUnitDeclareIntersectedOnly.png">
            <a:extLst>
              <a:ext uri="{FF2B5EF4-FFF2-40B4-BE49-F238E27FC236}">
                <a16:creationId xmlns:a16="http://schemas.microsoft.com/office/drawing/2014/main" id="{DAFE447D-B78F-6E45-8223-2BE273631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1" y="2967859"/>
            <a:ext cx="7031460" cy="380390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5F03C02-BCC8-AF4B-924F-32448BC110C3}"/>
              </a:ext>
            </a:extLst>
          </p:cNvPr>
          <p:cNvGrpSpPr/>
          <p:nvPr/>
        </p:nvGrpSpPr>
        <p:grpSpPr>
          <a:xfrm>
            <a:off x="7134743" y="2172511"/>
            <a:ext cx="1942421" cy="1923670"/>
            <a:chOff x="7201579" y="1186520"/>
            <a:chExt cx="1942421" cy="1923670"/>
          </a:xfrm>
        </p:grpSpPr>
        <p:pic>
          <p:nvPicPr>
            <p:cNvPr id="18" name="Picture 17" descr="NaluUnitDeclareOversetOnly.png">
              <a:extLst>
                <a:ext uri="{FF2B5EF4-FFF2-40B4-BE49-F238E27FC236}">
                  <a16:creationId xmlns:a16="http://schemas.microsoft.com/office/drawing/2014/main" id="{15E9ABA7-4477-814A-8C24-5233C453D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4" t="7096" r="41709" b="24663"/>
            <a:stretch/>
          </p:blipFill>
          <p:spPr>
            <a:xfrm>
              <a:off x="7201579" y="1186520"/>
              <a:ext cx="1942421" cy="19236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1F0271-13C0-C443-8F23-54DA89F788FB}"/>
                </a:ext>
              </a:extLst>
            </p:cNvPr>
            <p:cNvSpPr txBox="1"/>
            <p:nvPr/>
          </p:nvSpPr>
          <p:spPr>
            <a:xfrm>
              <a:off x="7626468" y="2670154"/>
              <a:ext cx="1223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BLOCK_2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9F1764-F874-B243-AE93-A4A3C471431D}"/>
              </a:ext>
            </a:extLst>
          </p:cNvPr>
          <p:cNvCxnSpPr/>
          <p:nvPr/>
        </p:nvCxnSpPr>
        <p:spPr bwMode="auto">
          <a:xfrm flipV="1">
            <a:off x="3276983" y="3960646"/>
            <a:ext cx="3824342" cy="1255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D725CE-D3E9-E649-9348-F1A366AC9612}"/>
              </a:ext>
            </a:extLst>
          </p:cNvPr>
          <p:cNvSpPr txBox="1"/>
          <p:nvPr/>
        </p:nvSpPr>
        <p:spPr>
          <a:xfrm>
            <a:off x="564268" y="5322997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E9930B-C26C-8C4C-ABC4-BEE34F4B9A88}"/>
              </a:ext>
            </a:extLst>
          </p:cNvPr>
          <p:cNvSpPr txBox="1"/>
          <p:nvPr/>
        </p:nvSpPr>
        <p:spPr>
          <a:xfrm>
            <a:off x="3657737" y="3741389"/>
            <a:ext cx="281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Block is “inactive”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FB16C-D36F-4548-A85F-460126B00063}"/>
              </a:ext>
            </a:extLst>
          </p:cNvPr>
          <p:cNvSpPr txBox="1"/>
          <p:nvPr/>
        </p:nvSpPr>
        <p:spPr>
          <a:xfrm>
            <a:off x="1397000" y="5809552"/>
            <a:ext cx="54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New surface of inactive block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FFE3E5-C7EF-C542-9181-8FA07FC220C5}"/>
              </a:ext>
            </a:extLst>
          </p:cNvPr>
          <p:cNvCxnSpPr/>
          <p:nvPr/>
        </p:nvCxnSpPr>
        <p:spPr bwMode="auto">
          <a:xfrm flipH="1" flipV="1">
            <a:off x="2324100" y="5067302"/>
            <a:ext cx="419100" cy="7365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7A7921-5A9B-524F-B1F5-045863B03812}"/>
              </a:ext>
            </a:extLst>
          </p:cNvPr>
          <p:cNvSpPr txBox="1"/>
          <p:nvPr/>
        </p:nvSpPr>
        <p:spPr>
          <a:xfrm>
            <a:off x="3695735" y="5377752"/>
            <a:ext cx="216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Surface_1 (read in)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BE164B-2686-E240-8A02-6F35016CB6A0}"/>
              </a:ext>
            </a:extLst>
          </p:cNvPr>
          <p:cNvCxnSpPr/>
          <p:nvPr/>
        </p:nvCxnSpPr>
        <p:spPr bwMode="auto">
          <a:xfrm flipH="1" flipV="1">
            <a:off x="2921000" y="5194300"/>
            <a:ext cx="660400" cy="406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EFA3B2-F33E-4A4B-8681-02C2EA595614}"/>
              </a:ext>
            </a:extLst>
          </p:cNvPr>
          <p:cNvCxnSpPr/>
          <p:nvPr/>
        </p:nvCxnSpPr>
        <p:spPr bwMode="auto">
          <a:xfrm>
            <a:off x="1797813" y="3650416"/>
            <a:ext cx="1420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1D93F5-BB09-DD4D-B1CA-D60EEC3B3A6A}"/>
              </a:ext>
            </a:extLst>
          </p:cNvPr>
          <p:cNvCxnSpPr/>
          <p:nvPr/>
        </p:nvCxnSpPr>
        <p:spPr bwMode="auto">
          <a:xfrm>
            <a:off x="1783123" y="5022759"/>
            <a:ext cx="1420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86A87A-AE86-994F-A8FC-EB19326D46E7}"/>
              </a:ext>
            </a:extLst>
          </p:cNvPr>
          <p:cNvCxnSpPr/>
          <p:nvPr/>
        </p:nvCxnSpPr>
        <p:spPr bwMode="auto">
          <a:xfrm flipH="1">
            <a:off x="1797813" y="3669124"/>
            <a:ext cx="0" cy="1371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2BB9E8-3D78-F04C-AF26-F5C131543BCF}"/>
              </a:ext>
            </a:extLst>
          </p:cNvPr>
          <p:cNvCxnSpPr/>
          <p:nvPr/>
        </p:nvCxnSpPr>
        <p:spPr bwMode="auto">
          <a:xfrm flipH="1">
            <a:off x="3203388" y="3654410"/>
            <a:ext cx="0" cy="1371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Picture 31" descr="naluOverset3dHybrid_uMag.0095.png">
            <a:extLst>
              <a:ext uri="{FF2B5EF4-FFF2-40B4-BE49-F238E27FC236}">
                <a16:creationId xmlns:a16="http://schemas.microsoft.com/office/drawing/2014/main" id="{327136DF-6C79-424F-92C4-C38793270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14" y="4634400"/>
            <a:ext cx="2213769" cy="1804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B0657-3D5B-C9F1-E747-9CA08AB53C40}"/>
              </a:ext>
            </a:extLst>
          </p:cNvPr>
          <p:cNvSpPr txBox="1"/>
          <p:nvPr/>
        </p:nvSpPr>
        <p:spPr>
          <a:xfrm>
            <a:off x="5107489" y="874966"/>
            <a:ext cx="38772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Chesshire</a:t>
            </a:r>
            <a:r>
              <a:rPr lang="en-US" sz="1600" dirty="0"/>
              <a:t> and Henshaw, “</a:t>
            </a:r>
            <a:r>
              <a:rPr lang="en-US" sz="1600" b="1" dirty="0"/>
              <a:t>Composite overlapping meshes for the solution of partial differential equations. </a:t>
            </a:r>
            <a:br>
              <a:rPr lang="en-US" sz="1600" dirty="0"/>
            </a:br>
            <a:r>
              <a:rPr lang="en-US" sz="1600" i="1" dirty="0"/>
              <a:t>J. </a:t>
            </a:r>
            <a:r>
              <a:rPr lang="en-US" sz="1600" i="1" dirty="0" err="1"/>
              <a:t>Comput</a:t>
            </a:r>
            <a:r>
              <a:rPr lang="en-US" sz="1600" i="1" dirty="0"/>
              <a:t>. Phys.</a:t>
            </a:r>
            <a:r>
              <a:rPr lang="en-US" sz="1600" dirty="0"/>
              <a:t>, 90(1):1-64, 1990. </a:t>
            </a:r>
          </a:p>
        </p:txBody>
      </p:sp>
    </p:spTree>
    <p:extLst>
      <p:ext uri="{BB962C8B-B14F-4D97-AF65-F5344CB8AC3E}">
        <p14:creationId xmlns:p14="http://schemas.microsoft.com/office/powerpoint/2010/main" val="22642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Overset: Constraint-based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D725CE-D3E9-E649-9348-F1A366AC9612}"/>
              </a:ext>
            </a:extLst>
          </p:cNvPr>
          <p:cNvSpPr txBox="1"/>
          <p:nvPr/>
        </p:nvSpPr>
        <p:spPr>
          <a:xfrm>
            <a:off x="564268" y="5322997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E9930B-C26C-8C4C-ABC4-BEE34F4B9A88}"/>
              </a:ext>
            </a:extLst>
          </p:cNvPr>
          <p:cNvSpPr txBox="1"/>
          <p:nvPr/>
        </p:nvSpPr>
        <p:spPr>
          <a:xfrm>
            <a:off x="3657737" y="3741389"/>
            <a:ext cx="341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BLOCK_3 (newly </a:t>
            </a:r>
            <a:r>
              <a:rPr lang="en-US" b="1" i="1" dirty="0">
                <a:solidFill>
                  <a:schemeClr val="bg1"/>
                </a:solidFill>
              </a:rPr>
              <a:t>declared</a:t>
            </a:r>
            <a:r>
              <a:rPr lang="en-US" dirty="0">
                <a:solidFill>
                  <a:schemeClr val="bg1"/>
                </a:solidFill>
              </a:rPr>
              <a:t> and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1" dirty="0">
                <a:solidFill>
                  <a:schemeClr val="bg1"/>
                </a:solidFill>
              </a:rPr>
              <a:t>changed</a:t>
            </a:r>
            <a:r>
              <a:rPr lang="en-US" dirty="0">
                <a:solidFill>
                  <a:schemeClr val="bg1"/>
                </a:solidFill>
              </a:rPr>
              <a:t> part)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FB16C-D36F-4548-A85F-460126B00063}"/>
              </a:ext>
            </a:extLst>
          </p:cNvPr>
          <p:cNvSpPr txBox="1"/>
          <p:nvPr/>
        </p:nvSpPr>
        <p:spPr>
          <a:xfrm>
            <a:off x="1397000" y="5809552"/>
            <a:ext cx="54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Surface_101 (newly </a:t>
            </a:r>
            <a:r>
              <a:rPr lang="en-US" b="1" i="1" dirty="0">
                <a:solidFill>
                  <a:schemeClr val="bg1"/>
                </a:solidFill>
              </a:rPr>
              <a:t>declared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i="1" dirty="0">
                <a:solidFill>
                  <a:schemeClr val="bg1"/>
                </a:solidFill>
              </a:rPr>
              <a:t>changed</a:t>
            </a:r>
            <a:r>
              <a:rPr lang="en-US" dirty="0">
                <a:solidFill>
                  <a:schemeClr val="bg1"/>
                </a:solidFill>
              </a:rPr>
              <a:t> part)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FFE3E5-C7EF-C542-9181-8FA07FC220C5}"/>
              </a:ext>
            </a:extLst>
          </p:cNvPr>
          <p:cNvCxnSpPr/>
          <p:nvPr/>
        </p:nvCxnSpPr>
        <p:spPr bwMode="auto">
          <a:xfrm flipH="1" flipV="1">
            <a:off x="2324100" y="5067302"/>
            <a:ext cx="419100" cy="7365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7A7921-5A9B-524F-B1F5-045863B03812}"/>
              </a:ext>
            </a:extLst>
          </p:cNvPr>
          <p:cNvSpPr txBox="1"/>
          <p:nvPr/>
        </p:nvSpPr>
        <p:spPr>
          <a:xfrm>
            <a:off x="3695735" y="5377752"/>
            <a:ext cx="216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Surface_1 (read in)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BE164B-2686-E240-8A02-6F35016CB6A0}"/>
              </a:ext>
            </a:extLst>
          </p:cNvPr>
          <p:cNvCxnSpPr/>
          <p:nvPr/>
        </p:nvCxnSpPr>
        <p:spPr bwMode="auto">
          <a:xfrm flipH="1" flipV="1">
            <a:off x="2921000" y="5194300"/>
            <a:ext cx="660400" cy="406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E779A5-D395-1348-B89A-9D217DB4B33C}"/>
              </a:ext>
            </a:extLst>
          </p:cNvPr>
          <p:cNvGrpSpPr/>
          <p:nvPr/>
        </p:nvGrpSpPr>
        <p:grpSpPr>
          <a:xfrm>
            <a:off x="2768600" y="3035300"/>
            <a:ext cx="1701800" cy="2933700"/>
            <a:chOff x="2197100" y="2552700"/>
            <a:chExt cx="1701800" cy="29337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2E98E7-2D23-B144-B454-984750FD8F96}"/>
                </a:ext>
              </a:extLst>
            </p:cNvPr>
            <p:cNvSpPr/>
            <p:nvPr/>
          </p:nvSpPr>
          <p:spPr bwMode="auto">
            <a:xfrm>
              <a:off x="2197100" y="26416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64FE11-F68C-2148-A7D2-34684D3EA3B4}"/>
                </a:ext>
              </a:extLst>
            </p:cNvPr>
            <p:cNvSpPr/>
            <p:nvPr/>
          </p:nvSpPr>
          <p:spPr bwMode="auto">
            <a:xfrm>
              <a:off x="2222500" y="40259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AD6687-0876-6744-A5BF-1B2C8F4ED4E7}"/>
                </a:ext>
              </a:extLst>
            </p:cNvPr>
            <p:cNvSpPr/>
            <p:nvPr/>
          </p:nvSpPr>
          <p:spPr bwMode="auto">
            <a:xfrm>
              <a:off x="3695700" y="25527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36B74C-C57F-4C4A-8798-E9CDAEB10A14}"/>
                </a:ext>
              </a:extLst>
            </p:cNvPr>
            <p:cNvSpPr/>
            <p:nvPr/>
          </p:nvSpPr>
          <p:spPr bwMode="auto">
            <a:xfrm>
              <a:off x="3708400" y="38989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1E14E08-2615-CB45-A188-6A121E411097}"/>
                </a:ext>
              </a:extLst>
            </p:cNvPr>
            <p:cNvSpPr/>
            <p:nvPr/>
          </p:nvSpPr>
          <p:spPr bwMode="auto">
            <a:xfrm>
              <a:off x="3721100" y="53086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EBA11D-CC55-4341-9A90-FCF4ABD3648F}"/>
              </a:ext>
            </a:extLst>
          </p:cNvPr>
          <p:cNvGrpSpPr/>
          <p:nvPr/>
        </p:nvGrpSpPr>
        <p:grpSpPr>
          <a:xfrm>
            <a:off x="1104900" y="3009900"/>
            <a:ext cx="1790700" cy="2959100"/>
            <a:chOff x="2108200" y="2552700"/>
            <a:chExt cx="1790700" cy="29591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2BBB5C-3B3F-FA4C-AC4A-1D45F6BD306F}"/>
                </a:ext>
              </a:extLst>
            </p:cNvPr>
            <p:cNvSpPr/>
            <p:nvPr/>
          </p:nvSpPr>
          <p:spPr bwMode="auto">
            <a:xfrm>
              <a:off x="2197100" y="26416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AA4143-596C-EE44-BC11-0451844F5950}"/>
                </a:ext>
              </a:extLst>
            </p:cNvPr>
            <p:cNvSpPr/>
            <p:nvPr/>
          </p:nvSpPr>
          <p:spPr bwMode="auto">
            <a:xfrm>
              <a:off x="2222500" y="40259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DB6684-E03A-4E49-B0F9-A29AEE838A81}"/>
                </a:ext>
              </a:extLst>
            </p:cNvPr>
            <p:cNvSpPr/>
            <p:nvPr/>
          </p:nvSpPr>
          <p:spPr bwMode="auto">
            <a:xfrm>
              <a:off x="2108200" y="25781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F1137D7-0B1C-0A4C-A4BF-613BFBE4700C}"/>
                </a:ext>
              </a:extLst>
            </p:cNvPr>
            <p:cNvSpPr/>
            <p:nvPr/>
          </p:nvSpPr>
          <p:spPr bwMode="auto">
            <a:xfrm>
              <a:off x="3695700" y="25527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3FA3E0-30C4-4E4E-8B28-8572E20067A0}"/>
                </a:ext>
              </a:extLst>
            </p:cNvPr>
            <p:cNvSpPr/>
            <p:nvPr/>
          </p:nvSpPr>
          <p:spPr bwMode="auto">
            <a:xfrm>
              <a:off x="2120900" y="39243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78EEF4B-96B8-3B40-85DB-00B5E61B4517}"/>
                </a:ext>
              </a:extLst>
            </p:cNvPr>
            <p:cNvSpPr/>
            <p:nvPr/>
          </p:nvSpPr>
          <p:spPr bwMode="auto">
            <a:xfrm>
              <a:off x="3708400" y="38989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135BF5F-4D19-2541-82E4-9191B9ECEE18}"/>
                </a:ext>
              </a:extLst>
            </p:cNvPr>
            <p:cNvSpPr/>
            <p:nvPr/>
          </p:nvSpPr>
          <p:spPr bwMode="auto">
            <a:xfrm>
              <a:off x="2133600" y="53340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B9DAF6-26F3-C74D-AC4B-0A6287D44E89}"/>
                </a:ext>
              </a:extLst>
            </p:cNvPr>
            <p:cNvSpPr/>
            <p:nvPr/>
          </p:nvSpPr>
          <p:spPr bwMode="auto">
            <a:xfrm>
              <a:off x="3721100" y="53086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359540-F1A4-A64C-9F69-B1A985209926}"/>
              </a:ext>
            </a:extLst>
          </p:cNvPr>
          <p:cNvCxnSpPr>
            <a:stCxn id="39" idx="1"/>
          </p:cNvCxnSpPr>
          <p:nvPr/>
        </p:nvCxnSpPr>
        <p:spPr bwMode="auto">
          <a:xfrm flipH="1">
            <a:off x="4483100" y="2937877"/>
            <a:ext cx="1228360" cy="300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2F3BD25-987A-CA40-A905-3A89F08487FD}"/>
              </a:ext>
            </a:extLst>
          </p:cNvPr>
          <p:cNvSpPr txBox="1"/>
          <p:nvPr/>
        </p:nvSpPr>
        <p:spPr>
          <a:xfrm>
            <a:off x="5711460" y="2768600"/>
            <a:ext cx="1461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Overset mesh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60EE83-6A16-D443-BBFF-4969FF8F4CC5}"/>
              </a:ext>
            </a:extLst>
          </p:cNvPr>
          <p:cNvGrpSpPr/>
          <p:nvPr/>
        </p:nvGrpSpPr>
        <p:grpSpPr>
          <a:xfrm>
            <a:off x="317500" y="2349500"/>
            <a:ext cx="1803400" cy="4330700"/>
            <a:chOff x="4432300" y="2095500"/>
            <a:chExt cx="1803400" cy="43307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820827-4A13-7A4D-8974-6497C98A492A}"/>
                </a:ext>
              </a:extLst>
            </p:cNvPr>
            <p:cNvSpPr/>
            <p:nvPr/>
          </p:nvSpPr>
          <p:spPr bwMode="auto">
            <a:xfrm>
              <a:off x="4521200" y="21844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A831B9-2D33-7B4E-8E80-A5C6433D09CB}"/>
                </a:ext>
              </a:extLst>
            </p:cNvPr>
            <p:cNvSpPr/>
            <p:nvPr/>
          </p:nvSpPr>
          <p:spPr bwMode="auto">
            <a:xfrm>
              <a:off x="4546600" y="35687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E873DD0-5229-574F-8956-1F225ED18AD5}"/>
                </a:ext>
              </a:extLst>
            </p:cNvPr>
            <p:cNvSpPr/>
            <p:nvPr/>
          </p:nvSpPr>
          <p:spPr bwMode="auto">
            <a:xfrm>
              <a:off x="4432300" y="21209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1CEFFD9-3B27-6240-8F58-978ECC004C74}"/>
                </a:ext>
              </a:extLst>
            </p:cNvPr>
            <p:cNvSpPr/>
            <p:nvPr/>
          </p:nvSpPr>
          <p:spPr bwMode="auto">
            <a:xfrm>
              <a:off x="6019800" y="20955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456751-1FAD-C044-96C1-8C3BDE35F9FB}"/>
                </a:ext>
              </a:extLst>
            </p:cNvPr>
            <p:cNvSpPr/>
            <p:nvPr/>
          </p:nvSpPr>
          <p:spPr bwMode="auto">
            <a:xfrm>
              <a:off x="4445000" y="34671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699FFE2-C01B-8D4A-8042-52D01B2B9D6B}"/>
                </a:ext>
              </a:extLst>
            </p:cNvPr>
            <p:cNvSpPr/>
            <p:nvPr/>
          </p:nvSpPr>
          <p:spPr bwMode="auto">
            <a:xfrm>
              <a:off x="6032500" y="34417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1C6296D-2EF7-CB45-9792-3AA6870A3F57}"/>
                </a:ext>
              </a:extLst>
            </p:cNvPr>
            <p:cNvSpPr/>
            <p:nvPr/>
          </p:nvSpPr>
          <p:spPr bwMode="auto">
            <a:xfrm>
              <a:off x="4457700" y="48768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FB7CFE8-CD50-6042-880B-8BB1E58C1946}"/>
                </a:ext>
              </a:extLst>
            </p:cNvPr>
            <p:cNvSpPr/>
            <p:nvPr/>
          </p:nvSpPr>
          <p:spPr bwMode="auto">
            <a:xfrm>
              <a:off x="6045200" y="48514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D9F9CB-2658-C04F-87FE-E1277EE3A561}"/>
                </a:ext>
              </a:extLst>
            </p:cNvPr>
            <p:cNvSpPr/>
            <p:nvPr/>
          </p:nvSpPr>
          <p:spPr bwMode="auto">
            <a:xfrm>
              <a:off x="4559300" y="49403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2D2BD2-84E6-9542-B2D1-5F8797704E96}"/>
                </a:ext>
              </a:extLst>
            </p:cNvPr>
            <p:cNvSpPr/>
            <p:nvPr/>
          </p:nvSpPr>
          <p:spPr bwMode="auto">
            <a:xfrm>
              <a:off x="4470400" y="62484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374A1A-5DF7-CA48-A53D-52AD50110B5D}"/>
                </a:ext>
              </a:extLst>
            </p:cNvPr>
            <p:cNvSpPr/>
            <p:nvPr/>
          </p:nvSpPr>
          <p:spPr bwMode="auto">
            <a:xfrm>
              <a:off x="6057900" y="62230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B5880F-0146-D94E-8526-3138103B17EF}"/>
              </a:ext>
            </a:extLst>
          </p:cNvPr>
          <p:cNvCxnSpPr/>
          <p:nvPr/>
        </p:nvCxnSpPr>
        <p:spPr bwMode="auto">
          <a:xfrm flipH="1">
            <a:off x="2082800" y="2603500"/>
            <a:ext cx="762000" cy="12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BA43EFA-75C6-BF4C-8B31-AC97D7C76CD2}"/>
              </a:ext>
            </a:extLst>
          </p:cNvPr>
          <p:cNvSpPr txBox="1"/>
          <p:nvPr/>
        </p:nvSpPr>
        <p:spPr>
          <a:xfrm>
            <a:off x="2879746" y="2387600"/>
            <a:ext cx="204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mesh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5D5E07-967F-8245-B611-1863CD6839D7}"/>
              </a:ext>
            </a:extLst>
          </p:cNvPr>
          <p:cNvCxnSpPr/>
          <p:nvPr/>
        </p:nvCxnSpPr>
        <p:spPr bwMode="auto">
          <a:xfrm flipH="1">
            <a:off x="1282062" y="3822700"/>
            <a:ext cx="673738" cy="584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5EA64A-865D-C346-AB54-2843CCC10117}"/>
              </a:ext>
            </a:extLst>
          </p:cNvPr>
          <p:cNvCxnSpPr>
            <a:endCxn id="33" idx="5"/>
          </p:cNvCxnSpPr>
          <p:nvPr/>
        </p:nvCxnSpPr>
        <p:spPr bwMode="auto">
          <a:xfrm flipH="1" flipV="1">
            <a:off x="1269362" y="45332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C93530-0ECC-2341-A702-3A00033F9067}"/>
              </a:ext>
            </a:extLst>
          </p:cNvPr>
          <p:cNvCxnSpPr>
            <a:stCxn id="47" idx="7"/>
            <a:endCxn id="33" idx="3"/>
          </p:cNvCxnSpPr>
          <p:nvPr/>
        </p:nvCxnSpPr>
        <p:spPr bwMode="auto">
          <a:xfrm flipV="1">
            <a:off x="494662" y="45332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3056A0-2347-5A46-80D5-0F4F90DBA7BD}"/>
              </a:ext>
            </a:extLst>
          </p:cNvPr>
          <p:cNvCxnSpPr>
            <a:endCxn id="33" idx="2"/>
          </p:cNvCxnSpPr>
          <p:nvPr/>
        </p:nvCxnSpPr>
        <p:spPr bwMode="auto">
          <a:xfrm>
            <a:off x="457200" y="38735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D210322-4FC8-1942-8563-05532B71B87F}"/>
              </a:ext>
            </a:extLst>
          </p:cNvPr>
          <p:cNvCxnSpPr>
            <a:endCxn id="30" idx="7"/>
          </p:cNvCxnSpPr>
          <p:nvPr/>
        </p:nvCxnSpPr>
        <p:spPr bwMode="auto">
          <a:xfrm flipH="1">
            <a:off x="1256662" y="2501900"/>
            <a:ext cx="622938" cy="559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F5363C7-4C73-1D4B-A288-3F5DECFD162F}"/>
              </a:ext>
            </a:extLst>
          </p:cNvPr>
          <p:cNvCxnSpPr/>
          <p:nvPr/>
        </p:nvCxnSpPr>
        <p:spPr bwMode="auto">
          <a:xfrm flipH="1" flipV="1">
            <a:off x="1282062" y="31743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99F9808-5AF0-4749-A98E-0AA19F49B4CF}"/>
              </a:ext>
            </a:extLst>
          </p:cNvPr>
          <p:cNvCxnSpPr/>
          <p:nvPr/>
        </p:nvCxnSpPr>
        <p:spPr bwMode="auto">
          <a:xfrm flipV="1">
            <a:off x="507362" y="31743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CAC927-948D-7A44-96A6-ADE269D3E784}"/>
              </a:ext>
            </a:extLst>
          </p:cNvPr>
          <p:cNvCxnSpPr/>
          <p:nvPr/>
        </p:nvCxnSpPr>
        <p:spPr bwMode="auto">
          <a:xfrm>
            <a:off x="469900" y="25146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98D290-8007-9C4B-8C0A-3BECA2CFC318}"/>
              </a:ext>
            </a:extLst>
          </p:cNvPr>
          <p:cNvCxnSpPr>
            <a:endCxn id="36" idx="7"/>
          </p:cNvCxnSpPr>
          <p:nvPr/>
        </p:nvCxnSpPr>
        <p:spPr bwMode="auto">
          <a:xfrm flipH="1">
            <a:off x="1282062" y="5219700"/>
            <a:ext cx="724538" cy="5975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6A97CB-71F1-C843-A7F5-94AC78E4E1DB}"/>
              </a:ext>
            </a:extLst>
          </p:cNvPr>
          <p:cNvCxnSpPr/>
          <p:nvPr/>
        </p:nvCxnSpPr>
        <p:spPr bwMode="auto">
          <a:xfrm flipH="1" flipV="1">
            <a:off x="1307462" y="59556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0DC32B-2EA6-424C-8AFD-D02BC9E8BF4F}"/>
              </a:ext>
            </a:extLst>
          </p:cNvPr>
          <p:cNvCxnSpPr/>
          <p:nvPr/>
        </p:nvCxnSpPr>
        <p:spPr bwMode="auto">
          <a:xfrm flipV="1">
            <a:off x="532762" y="59556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8BFA70-F6CD-9142-B50D-AD9351D04103}"/>
              </a:ext>
            </a:extLst>
          </p:cNvPr>
          <p:cNvCxnSpPr/>
          <p:nvPr/>
        </p:nvCxnSpPr>
        <p:spPr bwMode="auto">
          <a:xfrm>
            <a:off x="495300" y="52959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08C36E1-A217-FD42-A967-8558CD91F377}"/>
              </a:ext>
            </a:extLst>
          </p:cNvPr>
          <p:cNvGrpSpPr/>
          <p:nvPr/>
        </p:nvGrpSpPr>
        <p:grpSpPr>
          <a:xfrm>
            <a:off x="2006600" y="3721100"/>
            <a:ext cx="1701800" cy="2933700"/>
            <a:chOff x="4521200" y="2095500"/>
            <a:chExt cx="1701800" cy="29337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360B03D-DE76-9B49-8404-D8B22307D4C6}"/>
                </a:ext>
              </a:extLst>
            </p:cNvPr>
            <p:cNvSpPr/>
            <p:nvPr/>
          </p:nvSpPr>
          <p:spPr bwMode="auto">
            <a:xfrm>
              <a:off x="4521200" y="21844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7C6FB0B-E932-E445-B371-EB492046B334}"/>
                </a:ext>
              </a:extLst>
            </p:cNvPr>
            <p:cNvSpPr/>
            <p:nvPr/>
          </p:nvSpPr>
          <p:spPr bwMode="auto">
            <a:xfrm>
              <a:off x="4533900" y="35687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1B89B3B-B938-6C44-8A7A-E8ABD147CC1E}"/>
                </a:ext>
              </a:extLst>
            </p:cNvPr>
            <p:cNvSpPr/>
            <p:nvPr/>
          </p:nvSpPr>
          <p:spPr bwMode="auto">
            <a:xfrm>
              <a:off x="6019800" y="20955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724AA24-8994-1B4F-8322-D7E7D3DA4A73}"/>
                </a:ext>
              </a:extLst>
            </p:cNvPr>
            <p:cNvSpPr/>
            <p:nvPr/>
          </p:nvSpPr>
          <p:spPr bwMode="auto">
            <a:xfrm>
              <a:off x="6032500" y="34417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12C385-F0D3-BD41-B8C7-64D0C7C79386}"/>
                </a:ext>
              </a:extLst>
            </p:cNvPr>
            <p:cNvSpPr/>
            <p:nvPr/>
          </p:nvSpPr>
          <p:spPr bwMode="auto">
            <a:xfrm>
              <a:off x="6045200" y="48514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9AE5A4-FEE7-FB4E-8F27-6EB2B67DDF3D}"/>
              </a:ext>
            </a:extLst>
          </p:cNvPr>
          <p:cNvCxnSpPr/>
          <p:nvPr/>
        </p:nvCxnSpPr>
        <p:spPr bwMode="auto">
          <a:xfrm flipH="1">
            <a:off x="3669662" y="3124200"/>
            <a:ext cx="673738" cy="584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B841C69-1623-1B44-A058-B0349114FCF8}"/>
              </a:ext>
            </a:extLst>
          </p:cNvPr>
          <p:cNvCxnSpPr/>
          <p:nvPr/>
        </p:nvCxnSpPr>
        <p:spPr bwMode="auto">
          <a:xfrm flipH="1" flipV="1">
            <a:off x="3656962" y="38347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859ABEB-B6DD-A34D-9846-C4232B5AF3A8}"/>
              </a:ext>
            </a:extLst>
          </p:cNvPr>
          <p:cNvCxnSpPr/>
          <p:nvPr/>
        </p:nvCxnSpPr>
        <p:spPr bwMode="auto">
          <a:xfrm flipV="1">
            <a:off x="2882262" y="38347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B37A438-BBB5-AB4F-A612-0FF60C7F9FD6}"/>
              </a:ext>
            </a:extLst>
          </p:cNvPr>
          <p:cNvCxnSpPr/>
          <p:nvPr/>
        </p:nvCxnSpPr>
        <p:spPr bwMode="auto">
          <a:xfrm>
            <a:off x="2844800" y="31750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73DE3D-CD05-5448-890A-3B798C08D11F}"/>
              </a:ext>
            </a:extLst>
          </p:cNvPr>
          <p:cNvCxnSpPr/>
          <p:nvPr/>
        </p:nvCxnSpPr>
        <p:spPr bwMode="auto">
          <a:xfrm flipH="1">
            <a:off x="3695062" y="4508500"/>
            <a:ext cx="673738" cy="584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D8B89EC-CC3D-BD45-A02E-2D4FD6F110EE}"/>
              </a:ext>
            </a:extLst>
          </p:cNvPr>
          <p:cNvCxnSpPr/>
          <p:nvPr/>
        </p:nvCxnSpPr>
        <p:spPr bwMode="auto">
          <a:xfrm flipH="1" flipV="1">
            <a:off x="3682362" y="52190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6491E78-356A-984C-B6A9-3EBF4B9ECA0C}"/>
              </a:ext>
            </a:extLst>
          </p:cNvPr>
          <p:cNvCxnSpPr/>
          <p:nvPr/>
        </p:nvCxnSpPr>
        <p:spPr bwMode="auto">
          <a:xfrm flipV="1">
            <a:off x="2907662" y="52190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AC5161E-462F-E04D-A0DC-BA0E185A9F0F}"/>
              </a:ext>
            </a:extLst>
          </p:cNvPr>
          <p:cNvCxnSpPr/>
          <p:nvPr/>
        </p:nvCxnSpPr>
        <p:spPr bwMode="auto">
          <a:xfrm>
            <a:off x="2870200" y="45593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DA3A4B5-0167-244E-A4A5-0DD88E498EFD}"/>
              </a:ext>
            </a:extLst>
          </p:cNvPr>
          <p:cNvSpPr txBox="1"/>
          <p:nvPr/>
        </p:nvSpPr>
        <p:spPr>
          <a:xfrm>
            <a:off x="5739318" y="195580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Constraint-nodes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63BF570-9FDE-9547-9386-2437FEF91937}"/>
              </a:ext>
            </a:extLst>
          </p:cNvPr>
          <p:cNvCxnSpPr>
            <a:stCxn id="81" idx="1"/>
          </p:cNvCxnSpPr>
          <p:nvPr/>
        </p:nvCxnSpPr>
        <p:spPr bwMode="auto">
          <a:xfrm flipH="1">
            <a:off x="3721095" y="2140466"/>
            <a:ext cx="2018223" cy="28659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DA8278A-4844-5C4D-B05D-407FCFDF31F4}"/>
              </a:ext>
            </a:extLst>
          </p:cNvPr>
          <p:cNvCxnSpPr>
            <a:stCxn id="81" idx="1"/>
            <a:endCxn id="30" idx="6"/>
          </p:cNvCxnSpPr>
          <p:nvPr/>
        </p:nvCxnSpPr>
        <p:spPr bwMode="auto">
          <a:xfrm flipH="1">
            <a:off x="1282700" y="2140466"/>
            <a:ext cx="4456618" cy="9837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4E81300-E2EF-344F-9164-1395CFE4BD4A}"/>
              </a:ext>
            </a:extLst>
          </p:cNvPr>
          <p:cNvCxnSpPr>
            <a:stCxn id="81" idx="1"/>
            <a:endCxn id="33" idx="7"/>
          </p:cNvCxnSpPr>
          <p:nvPr/>
        </p:nvCxnSpPr>
        <p:spPr bwMode="auto">
          <a:xfrm flipH="1">
            <a:off x="1269362" y="2140466"/>
            <a:ext cx="4469956" cy="2267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A5DD6F-4B93-494F-997F-A3BDAAA06EE3}"/>
              </a:ext>
            </a:extLst>
          </p:cNvPr>
          <p:cNvCxnSpPr>
            <a:stCxn id="81" idx="1"/>
          </p:cNvCxnSpPr>
          <p:nvPr/>
        </p:nvCxnSpPr>
        <p:spPr bwMode="auto">
          <a:xfrm flipH="1">
            <a:off x="1269362" y="2140466"/>
            <a:ext cx="4469956" cy="34989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A10CAED-C05B-5E40-BA16-AB7E2469C991}"/>
              </a:ext>
            </a:extLst>
          </p:cNvPr>
          <p:cNvCxnSpPr>
            <a:stCxn id="81" idx="1"/>
            <a:endCxn id="69" idx="0"/>
          </p:cNvCxnSpPr>
          <p:nvPr/>
        </p:nvCxnSpPr>
        <p:spPr bwMode="auto">
          <a:xfrm flipH="1">
            <a:off x="3594100" y="2140466"/>
            <a:ext cx="2145218" cy="1580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58EC92B0-FCEE-A04A-A815-F5F3CACD33B6}"/>
              </a:ext>
            </a:extLst>
          </p:cNvPr>
          <p:cNvSpPr txBox="1">
            <a:spLocks/>
          </p:cNvSpPr>
          <p:nvPr/>
        </p:nvSpPr>
        <p:spPr>
          <a:xfrm>
            <a:off x="615986" y="1441700"/>
            <a:ext cx="8121613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3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lvl="1" indent="-285750">
              <a:spcBef>
                <a:spcPts val="900"/>
              </a:spcBef>
              <a:spcAft>
                <a:spcPts val="1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Apply constraint, </a:t>
            </a:r>
            <a:r>
              <a:rPr lang="en-US" sz="1800" dirty="0">
                <a:latin typeface="Symbol"/>
              </a:rPr>
              <a:t>f</a:t>
            </a:r>
            <a:r>
              <a:rPr lang="en-US" sz="1800" dirty="0"/>
              <a:t>– </a:t>
            </a:r>
            <a:r>
              <a:rPr lang="en-US" sz="1800" dirty="0" err="1">
                <a:latin typeface="Symbol"/>
              </a:rPr>
              <a:t>S</a:t>
            </a:r>
            <a:r>
              <a:rPr lang="en-US" sz="1800" baseline="-25000" dirty="0" err="1"/>
              <a:t>k</a:t>
            </a:r>
            <a:r>
              <a:rPr lang="en-US" sz="1800" dirty="0"/>
              <a:t> </a:t>
            </a:r>
            <a:r>
              <a:rPr lang="en-US" sz="1800" dirty="0" err="1"/>
              <a:t>N</a:t>
            </a:r>
            <a:r>
              <a:rPr lang="en-US" sz="1800" baseline="-25000" dirty="0" err="1"/>
              <a:t>k</a:t>
            </a:r>
            <a:r>
              <a:rPr lang="en-US" sz="1800" dirty="0"/>
              <a:t> </a:t>
            </a:r>
            <a:r>
              <a:rPr lang="en-US" sz="1800" dirty="0" err="1">
                <a:latin typeface="Symbol"/>
              </a:rPr>
              <a:t>f</a:t>
            </a:r>
            <a:r>
              <a:rPr lang="en-US" sz="1800" baseline="-25000" dirty="0" err="1"/>
              <a:t>k</a:t>
            </a:r>
            <a:r>
              <a:rPr lang="en-US" sz="1800" dirty="0"/>
              <a:t> = 0 using natural elemental basis or</a:t>
            </a:r>
            <a:r>
              <a:rPr lang="en-US" sz="1800" dirty="0">
                <a:ea typeface="Lucida Sans" charset="0"/>
                <a:cs typeface="Lucida Sans" charset="0"/>
              </a:rPr>
              <a:t> Hermite (for design-order)</a:t>
            </a:r>
          </a:p>
          <a:p>
            <a:pPr marL="296863" lvl="1" indent="-285750">
              <a:spcBef>
                <a:spcPts val="900"/>
              </a:spcBef>
              <a:spcAft>
                <a:spcPts val="1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Implicit or explicit</a:t>
            </a:r>
          </a:p>
        </p:txBody>
      </p:sp>
    </p:spTree>
    <p:extLst>
      <p:ext uri="{BB962C8B-B14F-4D97-AF65-F5344CB8AC3E}">
        <p14:creationId xmlns:p14="http://schemas.microsoft.com/office/powerpoint/2010/main" val="17585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Conformal Meh Review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conformal mesh, blocks are connected by a common set of nodes that share the same global identification number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C5FFD2-58AB-A341-5DD6-A522D344BCBD}"/>
              </a:ext>
            </a:extLst>
          </p:cNvPr>
          <p:cNvGrpSpPr/>
          <p:nvPr/>
        </p:nvGrpSpPr>
        <p:grpSpPr>
          <a:xfrm>
            <a:off x="1901807" y="2617356"/>
            <a:ext cx="5340387" cy="3808186"/>
            <a:chOff x="1898615" y="2617356"/>
            <a:chExt cx="5340387" cy="38081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B015DF-F11E-DA6E-DA90-96A0DAF7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615" y="2617356"/>
              <a:ext cx="5340387" cy="3808186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54275-D0CC-381D-DF88-22DB663A1DDE}"/>
                </a:ext>
              </a:extLst>
            </p:cNvPr>
            <p:cNvSpPr/>
            <p:nvPr/>
          </p:nvSpPr>
          <p:spPr>
            <a:xfrm>
              <a:off x="3857709" y="2712718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D521C7-C713-105B-9594-37C15717F11D}"/>
                </a:ext>
              </a:extLst>
            </p:cNvPr>
            <p:cNvSpPr/>
            <p:nvPr/>
          </p:nvSpPr>
          <p:spPr>
            <a:xfrm>
              <a:off x="4064538" y="3572702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FB52F03-D126-3590-4597-D2A9B2F1393B}"/>
                </a:ext>
              </a:extLst>
            </p:cNvPr>
            <p:cNvSpPr/>
            <p:nvPr/>
          </p:nvSpPr>
          <p:spPr>
            <a:xfrm>
              <a:off x="4216938" y="4465330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52AA7A5-E8FB-2273-35D1-E2094C543374}"/>
                </a:ext>
              </a:extLst>
            </p:cNvPr>
            <p:cNvSpPr/>
            <p:nvPr/>
          </p:nvSpPr>
          <p:spPr>
            <a:xfrm>
              <a:off x="4293136" y="5347073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8634FD-DE6C-EB84-4019-9F9EDCD59B6A}"/>
                </a:ext>
              </a:extLst>
            </p:cNvPr>
            <p:cNvSpPr/>
            <p:nvPr/>
          </p:nvSpPr>
          <p:spPr>
            <a:xfrm>
              <a:off x="4336680" y="6228822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96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Mesh for this Conformal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198AC1-2BB1-69C3-CE97-6AC15B160BA5}"/>
              </a:ext>
            </a:extLst>
          </p:cNvPr>
          <p:cNvGrpSpPr/>
          <p:nvPr/>
        </p:nvGrpSpPr>
        <p:grpSpPr>
          <a:xfrm>
            <a:off x="1901807" y="2624363"/>
            <a:ext cx="5340387" cy="3808186"/>
            <a:chOff x="1833301" y="2247239"/>
            <a:chExt cx="5340387" cy="38081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B015DF-F11E-DA6E-DA90-96A0DAF7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301" y="2247239"/>
              <a:ext cx="5340387" cy="380818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D521C7-C713-105B-9594-37C15717F11D}"/>
                </a:ext>
              </a:extLst>
            </p:cNvPr>
            <p:cNvSpPr/>
            <p:nvPr/>
          </p:nvSpPr>
          <p:spPr>
            <a:xfrm>
              <a:off x="3999224" y="3202585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FB52F03-D126-3590-4597-D2A9B2F1393B}"/>
                </a:ext>
              </a:extLst>
            </p:cNvPr>
            <p:cNvSpPr/>
            <p:nvPr/>
          </p:nvSpPr>
          <p:spPr>
            <a:xfrm>
              <a:off x="4151624" y="4095213"/>
              <a:ext cx="182880" cy="18288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52AA7A5-E8FB-2273-35D1-E2094C543374}"/>
                </a:ext>
              </a:extLst>
            </p:cNvPr>
            <p:cNvSpPr/>
            <p:nvPr/>
          </p:nvSpPr>
          <p:spPr>
            <a:xfrm>
              <a:off x="4227822" y="4976956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8634FD-DE6C-EB84-4019-9F9EDCD59B6A}"/>
                </a:ext>
              </a:extLst>
            </p:cNvPr>
            <p:cNvSpPr/>
            <p:nvPr/>
          </p:nvSpPr>
          <p:spPr>
            <a:xfrm>
              <a:off x="4968050" y="4672157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C14D89F-6C93-EB48-BAE4-6F0880613A80}"/>
                </a:ext>
              </a:extLst>
            </p:cNvPr>
            <p:cNvSpPr/>
            <p:nvPr/>
          </p:nvSpPr>
          <p:spPr>
            <a:xfrm>
              <a:off x="5000704" y="3866600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A5EA7A4-D62E-BE3A-E322-8B2A5BE3E160}"/>
                </a:ext>
              </a:extLst>
            </p:cNvPr>
            <p:cNvSpPr/>
            <p:nvPr/>
          </p:nvSpPr>
          <p:spPr>
            <a:xfrm>
              <a:off x="4565275" y="3561797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2BE72C-1464-138A-EB4D-B9CA86881D8C}"/>
                </a:ext>
              </a:extLst>
            </p:cNvPr>
            <p:cNvSpPr/>
            <p:nvPr/>
          </p:nvSpPr>
          <p:spPr>
            <a:xfrm>
              <a:off x="3433160" y="3311441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EF848B-D2AD-33B3-258F-70A3E67921B0}"/>
                </a:ext>
              </a:extLst>
            </p:cNvPr>
            <p:cNvSpPr/>
            <p:nvPr/>
          </p:nvSpPr>
          <p:spPr>
            <a:xfrm>
              <a:off x="3574674" y="4160525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A6821E-7DE6-88C5-C7F1-CD305019C10B}"/>
                </a:ext>
              </a:extLst>
            </p:cNvPr>
            <p:cNvSpPr/>
            <p:nvPr/>
          </p:nvSpPr>
          <p:spPr>
            <a:xfrm>
              <a:off x="3650872" y="5042268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8944EE-2AD1-80BC-7A58-718F3133CE73}"/>
                </a:ext>
              </a:extLst>
            </p:cNvPr>
            <p:cNvCxnSpPr>
              <a:cxnSpLocks/>
            </p:cNvCxnSpPr>
            <p:nvPr/>
          </p:nvCxnSpPr>
          <p:spPr>
            <a:xfrm>
              <a:off x="3789078" y="3311441"/>
              <a:ext cx="150175" cy="898070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52A6E6-41CE-45E8-7E72-77765890E3D2}"/>
                </a:ext>
              </a:extLst>
            </p:cNvPr>
            <p:cNvCxnSpPr>
              <a:cxnSpLocks/>
            </p:cNvCxnSpPr>
            <p:nvPr/>
          </p:nvCxnSpPr>
          <p:spPr>
            <a:xfrm>
              <a:off x="3939253" y="4241079"/>
              <a:ext cx="106070" cy="816431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899859-1B9A-AA2C-4A8A-46F080DEE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6040" y="3758453"/>
              <a:ext cx="566064" cy="95657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E397CE-CE96-C41F-4E72-4474381BB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4896" y="4636621"/>
              <a:ext cx="572587" cy="54039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5521782-A285-DDFE-4AEA-40772EB71753}"/>
                </a:ext>
              </a:extLst>
            </p:cNvPr>
            <p:cNvCxnSpPr>
              <a:cxnSpLocks/>
            </p:cNvCxnSpPr>
            <p:nvPr/>
          </p:nvCxnSpPr>
          <p:spPr>
            <a:xfrm>
              <a:off x="4297483" y="4636621"/>
              <a:ext cx="244744" cy="9052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1F101F-309B-1291-B6E1-8BA6D04A7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198" y="4431063"/>
              <a:ext cx="130631" cy="205558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556E92-A1CA-A530-E4B1-43463160A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4940" y="4235117"/>
              <a:ext cx="130631" cy="20555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675C007-ED85-ADCF-2023-5B60C9C2F1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00255" y="4039171"/>
              <a:ext cx="54427" cy="205561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1494B5-59F3-F1F9-A4F4-8669EB5CA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5827" y="3875886"/>
              <a:ext cx="54427" cy="182880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AC8B87-467C-55A4-7F0D-22ABE13CBF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2539" y="3854110"/>
              <a:ext cx="163287" cy="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28DAA92-D00A-3CF7-9137-02F8393CB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2983" y="3736983"/>
              <a:ext cx="162159" cy="1750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5F60AB-4AED-ED67-C445-E4B65A223C4B}"/>
                </a:ext>
              </a:extLst>
            </p:cNvPr>
            <p:cNvCxnSpPr>
              <a:cxnSpLocks/>
            </p:cNvCxnSpPr>
            <p:nvPr/>
          </p:nvCxnSpPr>
          <p:spPr>
            <a:xfrm>
              <a:off x="4515199" y="4647510"/>
              <a:ext cx="185055" cy="283605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EFE789-47D8-668B-DB9B-1F221E7EC9DE}"/>
                </a:ext>
              </a:extLst>
            </p:cNvPr>
            <p:cNvCxnSpPr>
              <a:cxnSpLocks/>
            </p:cNvCxnSpPr>
            <p:nvPr/>
          </p:nvCxnSpPr>
          <p:spPr>
            <a:xfrm>
              <a:off x="4765571" y="4255622"/>
              <a:ext cx="311322" cy="22471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3B6159E-A051-DCBC-B1AA-1EEC6B3B0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6715" y="3799046"/>
              <a:ext cx="121929" cy="53804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CCFC416-054A-B37C-E3E2-68F064593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5383" y="3559850"/>
              <a:ext cx="102715" cy="161981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2557F3A-82A1-2ADC-7F8C-4B3D021309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462" y="3755797"/>
              <a:ext cx="224765" cy="110803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5D5D9471-CE83-3330-1F19-FCFB78454A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Control volume is closed</a:t>
            </a:r>
          </a:p>
        </p:txBody>
      </p:sp>
    </p:spTree>
    <p:extLst>
      <p:ext uri="{BB962C8B-B14F-4D97-AF65-F5344CB8AC3E}">
        <p14:creationId xmlns:p14="http://schemas.microsoft.com/office/powerpoint/2010/main" val="423294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Geometry Use-Cases: Wind, Tidal, Gas Turbines,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904F6-D905-1019-580B-13CEB6BD73E5}"/>
              </a:ext>
            </a:extLst>
          </p:cNvPr>
          <p:cNvSpPr txBox="1"/>
          <p:nvPr/>
        </p:nvSpPr>
        <p:spPr>
          <a:xfrm>
            <a:off x="531007" y="1217747"/>
            <a:ext cx="3235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</a:rPr>
              <a:t>Uriegas, “CFD Investigation on Sliding Mesh as a Method to Model Wheel Rotation Implementation and Analysis on Diﬀerent Rims”, 2018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8A4545-4F7D-A048-D915-224FE271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5" y="2706730"/>
            <a:ext cx="2036266" cy="2244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6858EC-AF44-CA12-0842-DA7794DC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05" y="2434043"/>
            <a:ext cx="2281373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BFE19E-C0D8-BD12-A7A6-1629D33AF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1" y="2841503"/>
            <a:ext cx="2626179" cy="19747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4BBD90-C35D-9AAA-D188-EF3D1A7C0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531" b="43433"/>
          <a:stretch/>
        </p:blipFill>
        <p:spPr>
          <a:xfrm>
            <a:off x="6725289" y="2434043"/>
            <a:ext cx="1860104" cy="228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AA3843-408A-714A-C516-CA7D9C3254AD}"/>
              </a:ext>
            </a:extLst>
          </p:cNvPr>
          <p:cNvSpPr txBox="1"/>
          <p:nvPr/>
        </p:nvSpPr>
        <p:spPr>
          <a:xfrm>
            <a:off x="4604340" y="1168491"/>
            <a:ext cx="424189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McNaughton et al., “A simple sliding-mesh interface procedure and its application to the CFD simulation of a tidal-stream turbine”, Num. Method. Fluids, 2010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46C37A-347B-63C4-1849-79BC7FFA8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3" y="4951000"/>
            <a:ext cx="3175000" cy="1816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73E427-D11B-4EE5-A05B-46D6CA9BE015}"/>
              </a:ext>
            </a:extLst>
          </p:cNvPr>
          <p:cNvSpPr txBox="1"/>
          <p:nvPr/>
        </p:nvSpPr>
        <p:spPr>
          <a:xfrm>
            <a:off x="3223713" y="5239656"/>
            <a:ext cx="287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Heath, “A review of oscillating water columns”, Royal Society (2012)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5764EE2-A679-B14C-0D6F-35BD5E0AC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554" y="4816227"/>
            <a:ext cx="3175001" cy="13262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D8474-01EB-8FA6-D678-65138576E80D}"/>
              </a:ext>
            </a:extLst>
          </p:cNvPr>
          <p:cNvSpPr txBox="1"/>
          <p:nvPr/>
        </p:nvSpPr>
        <p:spPr>
          <a:xfrm>
            <a:off x="3560285" y="6420989"/>
            <a:ext cx="5600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www.ge.com</a:t>
            </a:r>
            <a:r>
              <a:rPr lang="en-US" sz="1600" dirty="0"/>
              <a:t>/gas-power/products/gas-turbines/7f</a:t>
            </a:r>
          </a:p>
        </p:txBody>
      </p:sp>
    </p:spTree>
    <p:extLst>
      <p:ext uri="{BB962C8B-B14F-4D97-AF65-F5344CB8AC3E}">
        <p14:creationId xmlns:p14="http://schemas.microsoft.com/office/powerpoint/2010/main" val="39746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Mesh interface holds unique non-matching global IDS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Control-volume not closed by mesh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93F53A-17F1-48C7-74D7-1386CEBC0981}"/>
              </a:ext>
            </a:extLst>
          </p:cNvPr>
          <p:cNvGrpSpPr/>
          <p:nvPr/>
        </p:nvGrpSpPr>
        <p:grpSpPr>
          <a:xfrm>
            <a:off x="1467023" y="2514595"/>
            <a:ext cx="6209955" cy="4005943"/>
            <a:chOff x="1246763" y="2514595"/>
            <a:chExt cx="6209955" cy="40059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FC1D2BD-3F4E-0FE5-3824-935813CFC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836" t="30686" r="40425" b="45243"/>
            <a:stretch/>
          </p:blipFill>
          <p:spPr>
            <a:xfrm>
              <a:off x="1246763" y="2514595"/>
              <a:ext cx="6209955" cy="40059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02363E-B1D7-E27D-20EF-3A3456532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457" t="38862" r="54145" b="56101"/>
            <a:stretch/>
          </p:blipFill>
          <p:spPr>
            <a:xfrm>
              <a:off x="4316534" y="3889429"/>
              <a:ext cx="3140184" cy="248075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5C1AA08-34C8-60FB-DAFA-AF622CB12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4897" y="3889429"/>
              <a:ext cx="731637" cy="189479"/>
            </a:xfrm>
            <a:prstGeom prst="line">
              <a:avLst/>
            </a:prstGeom>
            <a:ln w="412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870D75-4FF1-3DC8-5C97-724AA55AB99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897" y="4078908"/>
              <a:ext cx="766843" cy="2291271"/>
            </a:xfrm>
            <a:prstGeom prst="line">
              <a:avLst/>
            </a:prstGeom>
            <a:ln w="412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45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Non-Conformal:  From the Beginning…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Although many applications are moving, this could simply be a procedure to simplify meshing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870D75-4FF1-3DC8-5C97-724AA55AB99E}"/>
              </a:ext>
            </a:extLst>
          </p:cNvPr>
          <p:cNvCxnSpPr>
            <a:cxnSpLocks/>
          </p:cNvCxnSpPr>
          <p:nvPr/>
        </p:nvCxnSpPr>
        <p:spPr>
          <a:xfrm>
            <a:off x="4488407" y="4383713"/>
            <a:ext cx="766843" cy="2291271"/>
          </a:xfrm>
          <a:prstGeom prst="line">
            <a:avLst/>
          </a:prstGeom>
          <a:ln w="412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7C30F5C-8AC1-9821-4C7C-5B21E6BC0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28" y="2600496"/>
            <a:ext cx="6622144" cy="37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Halo-based Approach for Non-Conformal Interfaces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Has the “flavor” of an overset method; i.e., extrusion of surface mesh to opposing domain with reconstruction of states; Common in cell-centered schemes</a:t>
            </a:r>
          </a:p>
          <a:p>
            <a:pPr>
              <a:buFont typeface="Arial" charset="0"/>
              <a:buChar char="•"/>
            </a:pPr>
            <a:r>
              <a:rPr lang="en-US" dirty="0"/>
              <a:t> Two-pass algorithm:  surface_1:block_2 and surface_2:block_1</a:t>
            </a:r>
          </a:p>
          <a:p>
            <a:pPr>
              <a:buFont typeface="Arial" charset="0"/>
              <a:buChar char="•"/>
            </a:pPr>
            <a:r>
              <a:rPr lang="en-US" dirty="0"/>
              <a:t> See </a:t>
            </a:r>
            <a:r>
              <a:rPr lang="en-US" dirty="0" err="1"/>
              <a:t>Stejil</a:t>
            </a:r>
            <a:r>
              <a:rPr lang="en-US" dirty="0"/>
              <a:t>, 2008 and extrusion-based of Blades, 2006; </a:t>
            </a:r>
            <a:r>
              <a:rPr lang="en-US" dirty="0" err="1"/>
              <a:t>Dodds</a:t>
            </a:r>
            <a:r>
              <a:rPr lang="en-US" dirty="0"/>
              <a:t>, 2016</a:t>
            </a:r>
          </a:p>
          <a:p>
            <a:pPr>
              <a:buFont typeface="Arial" charset="0"/>
              <a:buChar char="•"/>
            </a:pPr>
            <a:r>
              <a:rPr lang="en-US" dirty="0"/>
              <a:t> First implemented in low-Mach </a:t>
            </a:r>
            <a:r>
              <a:rPr lang="en-US" dirty="0" err="1"/>
              <a:t>Nalu</a:t>
            </a:r>
            <a:r>
              <a:rPr lang="en-US" dirty="0"/>
              <a:t> for wind-energy applications</a:t>
            </a:r>
          </a:p>
        </p:txBody>
      </p:sp>
      <p:pic>
        <p:nvPicPr>
          <p:cNvPr id="96" name="Picture 95" descr="haloCellMiddle.jpg">
            <a:extLst>
              <a:ext uri="{FF2B5EF4-FFF2-40B4-BE49-F238E27FC236}">
                <a16:creationId xmlns:a16="http://schemas.microsoft.com/office/drawing/2014/main" id="{6D7960E9-6FB1-4D57-B5D4-7014D391A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182"/>
          <a:stretch/>
        </p:blipFill>
        <p:spPr>
          <a:xfrm>
            <a:off x="146653" y="3650528"/>
            <a:ext cx="2727770" cy="2761866"/>
          </a:xfrm>
          <a:prstGeom prst="rect">
            <a:avLst/>
          </a:prstGeom>
        </p:spPr>
      </p:pic>
      <p:pic>
        <p:nvPicPr>
          <p:cNvPr id="97" name="Picture 96" descr="haloCellMiddle.jpg">
            <a:extLst>
              <a:ext uri="{FF2B5EF4-FFF2-40B4-BE49-F238E27FC236}">
                <a16:creationId xmlns:a16="http://schemas.microsoft.com/office/drawing/2014/main" id="{E24A33D1-4DC7-1167-9035-9CC8A5EC1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182"/>
          <a:stretch/>
        </p:blipFill>
        <p:spPr>
          <a:xfrm>
            <a:off x="3264180" y="3623256"/>
            <a:ext cx="2727770" cy="2761866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D5D1ABBA-D2A9-D295-A099-240A0AB675F2}"/>
              </a:ext>
            </a:extLst>
          </p:cNvPr>
          <p:cNvSpPr/>
          <p:nvPr/>
        </p:nvSpPr>
        <p:spPr>
          <a:xfrm>
            <a:off x="1576504" y="5170651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6E1C732-6043-C3F3-EE95-AD1874B1314E}"/>
              </a:ext>
            </a:extLst>
          </p:cNvPr>
          <p:cNvSpPr/>
          <p:nvPr/>
        </p:nvSpPr>
        <p:spPr>
          <a:xfrm>
            <a:off x="1576504" y="4367921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A531595-5572-54B6-5AB4-5F72C1CA1745}"/>
              </a:ext>
            </a:extLst>
          </p:cNvPr>
          <p:cNvSpPr/>
          <p:nvPr/>
        </p:nvSpPr>
        <p:spPr>
          <a:xfrm>
            <a:off x="920722" y="4394807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927DAF4-757D-6CD0-D9C4-107E4DE04616}"/>
              </a:ext>
            </a:extLst>
          </p:cNvPr>
          <p:cNvSpPr/>
          <p:nvPr/>
        </p:nvSpPr>
        <p:spPr>
          <a:xfrm>
            <a:off x="1576504" y="5957192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E230738-9E20-3244-4FAE-DB22C181FD34}"/>
              </a:ext>
            </a:extLst>
          </p:cNvPr>
          <p:cNvSpPr/>
          <p:nvPr/>
        </p:nvSpPr>
        <p:spPr>
          <a:xfrm>
            <a:off x="920722" y="5903514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7724DE0-D680-CBEC-8082-0F1C5C3249F2}"/>
              </a:ext>
            </a:extLst>
          </p:cNvPr>
          <p:cNvSpPr/>
          <p:nvPr/>
        </p:nvSpPr>
        <p:spPr>
          <a:xfrm>
            <a:off x="920722" y="5135908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32F3695-741D-9C4A-4F9D-6815CEC15904}"/>
              </a:ext>
            </a:extLst>
          </p:cNvPr>
          <p:cNvCxnSpPr>
            <a:cxnSpLocks/>
          </p:cNvCxnSpPr>
          <p:nvPr/>
        </p:nvCxnSpPr>
        <p:spPr>
          <a:xfrm>
            <a:off x="1274313" y="4708277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CD79E00-F83F-A3B7-841D-D710638DC81D}"/>
              </a:ext>
            </a:extLst>
          </p:cNvPr>
          <p:cNvCxnSpPr>
            <a:cxnSpLocks/>
          </p:cNvCxnSpPr>
          <p:nvPr/>
        </p:nvCxnSpPr>
        <p:spPr>
          <a:xfrm>
            <a:off x="1295736" y="5866385"/>
            <a:ext cx="37444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302964F-7673-66D8-C4D7-1EB1D8FBB8B7}"/>
              </a:ext>
            </a:extLst>
          </p:cNvPr>
          <p:cNvCxnSpPr>
            <a:cxnSpLocks/>
          </p:cNvCxnSpPr>
          <p:nvPr/>
        </p:nvCxnSpPr>
        <p:spPr>
          <a:xfrm>
            <a:off x="1289524" y="4690512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38887EC-15A2-D623-ACC5-0BF3C11073E0}"/>
              </a:ext>
            </a:extLst>
          </p:cNvPr>
          <p:cNvCxnSpPr>
            <a:cxnSpLocks/>
          </p:cNvCxnSpPr>
          <p:nvPr/>
        </p:nvCxnSpPr>
        <p:spPr>
          <a:xfrm>
            <a:off x="2150893" y="4708278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85A0976-EC50-9AD4-2B90-EB7BE05F4238}"/>
              </a:ext>
            </a:extLst>
          </p:cNvPr>
          <p:cNvCxnSpPr>
            <a:cxnSpLocks/>
          </p:cNvCxnSpPr>
          <p:nvPr/>
        </p:nvCxnSpPr>
        <p:spPr>
          <a:xfrm>
            <a:off x="1719278" y="4708277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82C7327-58D2-D2A6-0160-25CF4804D267}"/>
              </a:ext>
            </a:extLst>
          </p:cNvPr>
          <p:cNvCxnSpPr>
            <a:cxnSpLocks/>
          </p:cNvCxnSpPr>
          <p:nvPr/>
        </p:nvCxnSpPr>
        <p:spPr>
          <a:xfrm>
            <a:off x="1745247" y="5868770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Isosceles Triangle 192">
            <a:extLst>
              <a:ext uri="{FF2B5EF4-FFF2-40B4-BE49-F238E27FC236}">
                <a16:creationId xmlns:a16="http://schemas.microsoft.com/office/drawing/2014/main" id="{25BBB14C-5A3B-0E36-A750-CB3608D81A41}"/>
              </a:ext>
            </a:extLst>
          </p:cNvPr>
          <p:cNvSpPr/>
          <p:nvPr/>
        </p:nvSpPr>
        <p:spPr>
          <a:xfrm>
            <a:off x="1458363" y="4609466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Isosceles Triangle 193">
            <a:extLst>
              <a:ext uri="{FF2B5EF4-FFF2-40B4-BE49-F238E27FC236}">
                <a16:creationId xmlns:a16="http://schemas.microsoft.com/office/drawing/2014/main" id="{80C27F78-3AC8-6A36-55C1-5E126EB22748}"/>
              </a:ext>
            </a:extLst>
          </p:cNvPr>
          <p:cNvSpPr/>
          <p:nvPr/>
        </p:nvSpPr>
        <p:spPr>
          <a:xfrm>
            <a:off x="1458363" y="5756578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Isosceles Triangle 194">
            <a:extLst>
              <a:ext uri="{FF2B5EF4-FFF2-40B4-BE49-F238E27FC236}">
                <a16:creationId xmlns:a16="http://schemas.microsoft.com/office/drawing/2014/main" id="{B811FEFF-ABE7-6D5C-7D9A-FCB1CDFA96FB}"/>
              </a:ext>
            </a:extLst>
          </p:cNvPr>
          <p:cNvSpPr/>
          <p:nvPr/>
        </p:nvSpPr>
        <p:spPr>
          <a:xfrm>
            <a:off x="1215243" y="4913101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Isosceles Triangle 195">
            <a:extLst>
              <a:ext uri="{FF2B5EF4-FFF2-40B4-BE49-F238E27FC236}">
                <a16:creationId xmlns:a16="http://schemas.microsoft.com/office/drawing/2014/main" id="{F44FC4CC-B28D-B527-57A9-007F49707816}"/>
              </a:ext>
            </a:extLst>
          </p:cNvPr>
          <p:cNvSpPr/>
          <p:nvPr/>
        </p:nvSpPr>
        <p:spPr>
          <a:xfrm>
            <a:off x="1230451" y="5465488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Isosceles Triangle 196">
            <a:extLst>
              <a:ext uri="{FF2B5EF4-FFF2-40B4-BE49-F238E27FC236}">
                <a16:creationId xmlns:a16="http://schemas.microsoft.com/office/drawing/2014/main" id="{4248AE85-AF80-EAEC-1D19-0275C890A1D4}"/>
              </a:ext>
            </a:extLst>
          </p:cNvPr>
          <p:cNvSpPr/>
          <p:nvPr/>
        </p:nvSpPr>
        <p:spPr>
          <a:xfrm>
            <a:off x="1858358" y="5765795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Isosceles Triangle 197">
            <a:extLst>
              <a:ext uri="{FF2B5EF4-FFF2-40B4-BE49-F238E27FC236}">
                <a16:creationId xmlns:a16="http://schemas.microsoft.com/office/drawing/2014/main" id="{655486F0-16A3-5EE7-64C7-E40CFA9B066D}"/>
              </a:ext>
            </a:extLst>
          </p:cNvPr>
          <p:cNvSpPr/>
          <p:nvPr/>
        </p:nvSpPr>
        <p:spPr>
          <a:xfrm>
            <a:off x="2091821" y="5534347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Isosceles Triangle 199">
            <a:extLst>
              <a:ext uri="{FF2B5EF4-FFF2-40B4-BE49-F238E27FC236}">
                <a16:creationId xmlns:a16="http://schemas.microsoft.com/office/drawing/2014/main" id="{36A61AD1-35D0-AFE8-0B46-98FF334EA67E}"/>
              </a:ext>
            </a:extLst>
          </p:cNvPr>
          <p:cNvSpPr/>
          <p:nvPr/>
        </p:nvSpPr>
        <p:spPr>
          <a:xfrm>
            <a:off x="1858358" y="4618836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Isosceles Triangle 200">
            <a:extLst>
              <a:ext uri="{FF2B5EF4-FFF2-40B4-BE49-F238E27FC236}">
                <a16:creationId xmlns:a16="http://schemas.microsoft.com/office/drawing/2014/main" id="{C1ABF2B0-845C-DE81-24DE-19C911A8D977}"/>
              </a:ext>
            </a:extLst>
          </p:cNvPr>
          <p:cNvSpPr/>
          <p:nvPr/>
        </p:nvSpPr>
        <p:spPr>
          <a:xfrm>
            <a:off x="2098693" y="4955723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4A42068-95F7-781A-0EBC-A9FA7C08BF5D}"/>
              </a:ext>
            </a:extLst>
          </p:cNvPr>
          <p:cNvCxnSpPr>
            <a:cxnSpLocks/>
          </p:cNvCxnSpPr>
          <p:nvPr/>
        </p:nvCxnSpPr>
        <p:spPr>
          <a:xfrm flipH="1" flipV="1">
            <a:off x="1724461" y="6019578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A21A221-DC91-8052-71AA-FDA964F7CF86}"/>
              </a:ext>
            </a:extLst>
          </p:cNvPr>
          <p:cNvCxnSpPr>
            <a:cxnSpLocks/>
          </p:cNvCxnSpPr>
          <p:nvPr/>
        </p:nvCxnSpPr>
        <p:spPr>
          <a:xfrm flipH="1" flipV="1">
            <a:off x="1672480" y="4416687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02A5BF4-E361-AF63-AEE3-D13DC4856944}"/>
              </a:ext>
            </a:extLst>
          </p:cNvPr>
          <p:cNvCxnSpPr>
            <a:cxnSpLocks/>
          </p:cNvCxnSpPr>
          <p:nvPr/>
        </p:nvCxnSpPr>
        <p:spPr>
          <a:xfrm>
            <a:off x="2503734" y="4422320"/>
            <a:ext cx="0" cy="15943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00CA444D-C07F-002F-C371-A6941B6FDF26}"/>
              </a:ext>
            </a:extLst>
          </p:cNvPr>
          <p:cNvSpPr/>
          <p:nvPr/>
        </p:nvSpPr>
        <p:spPr>
          <a:xfrm>
            <a:off x="2420361" y="5957192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ACF0298-4A54-A973-B192-5E7303681ECD}"/>
              </a:ext>
            </a:extLst>
          </p:cNvPr>
          <p:cNvSpPr/>
          <p:nvPr/>
        </p:nvSpPr>
        <p:spPr>
          <a:xfrm>
            <a:off x="2466674" y="4367921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1D044AE-FC6C-25A0-FCB4-75DDADA6B19E}"/>
              </a:ext>
            </a:extLst>
          </p:cNvPr>
          <p:cNvCxnSpPr>
            <a:cxnSpLocks/>
          </p:cNvCxnSpPr>
          <p:nvPr/>
        </p:nvCxnSpPr>
        <p:spPr>
          <a:xfrm>
            <a:off x="1719278" y="3839784"/>
            <a:ext cx="744020" cy="528137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C76D04C-04C9-897F-08DB-AEABB613A008}"/>
              </a:ext>
            </a:extLst>
          </p:cNvPr>
          <p:cNvCxnSpPr>
            <a:cxnSpLocks/>
          </p:cNvCxnSpPr>
          <p:nvPr/>
        </p:nvCxnSpPr>
        <p:spPr>
          <a:xfrm flipH="1">
            <a:off x="2515280" y="3769409"/>
            <a:ext cx="139599" cy="550996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F23490B-9E95-C5C1-0660-45A4AD5F41FB}"/>
              </a:ext>
            </a:extLst>
          </p:cNvPr>
          <p:cNvCxnSpPr>
            <a:stCxn id="129" idx="1"/>
            <a:endCxn id="122" idx="3"/>
          </p:cNvCxnSpPr>
          <p:nvPr/>
        </p:nvCxnSpPr>
        <p:spPr>
          <a:xfrm flipV="1">
            <a:off x="1682496" y="4469392"/>
            <a:ext cx="801479" cy="286197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B597793-C652-4809-1244-7738F285FE15}"/>
              </a:ext>
            </a:extLst>
          </p:cNvPr>
          <p:cNvCxnSpPr>
            <a:cxnSpLocks/>
          </p:cNvCxnSpPr>
          <p:nvPr/>
        </p:nvCxnSpPr>
        <p:spPr>
          <a:xfrm flipH="1" flipV="1">
            <a:off x="2531080" y="4447540"/>
            <a:ext cx="123799" cy="312288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10F01B22-FBE2-C64C-B806-53532273B3C4}"/>
              </a:ext>
            </a:extLst>
          </p:cNvPr>
          <p:cNvSpPr/>
          <p:nvPr/>
        </p:nvSpPr>
        <p:spPr>
          <a:xfrm>
            <a:off x="2612984" y="3689145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5214B8B-6474-16CA-FB7A-16D820E5414E}"/>
              </a:ext>
            </a:extLst>
          </p:cNvPr>
          <p:cNvSpPr/>
          <p:nvPr/>
        </p:nvSpPr>
        <p:spPr>
          <a:xfrm>
            <a:off x="1679957" y="3769409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31FE87E-A4A3-B3DD-F6D2-40FB4109BE80}"/>
              </a:ext>
            </a:extLst>
          </p:cNvPr>
          <p:cNvSpPr/>
          <p:nvPr/>
        </p:nvSpPr>
        <p:spPr>
          <a:xfrm>
            <a:off x="1668786" y="4741795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C6375AD-ADCF-A8FC-7084-0B2A77384A0A}"/>
              </a:ext>
            </a:extLst>
          </p:cNvPr>
          <p:cNvSpPr/>
          <p:nvPr/>
        </p:nvSpPr>
        <p:spPr>
          <a:xfrm>
            <a:off x="2582709" y="4756554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3116EDA-1385-B2D3-9887-328B36F7CD0A}"/>
              </a:ext>
            </a:extLst>
          </p:cNvPr>
          <p:cNvCxnSpPr>
            <a:cxnSpLocks/>
          </p:cNvCxnSpPr>
          <p:nvPr/>
        </p:nvCxnSpPr>
        <p:spPr>
          <a:xfrm flipH="1" flipV="1">
            <a:off x="1697380" y="5221422"/>
            <a:ext cx="786595" cy="214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E0D13D86-95FE-1EEF-BC04-80B05EE1A485}"/>
              </a:ext>
            </a:extLst>
          </p:cNvPr>
          <p:cNvSpPr/>
          <p:nvPr/>
        </p:nvSpPr>
        <p:spPr>
          <a:xfrm>
            <a:off x="2444664" y="5160113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836F273-FE31-4B03-6BC6-97C4521F07AE}"/>
              </a:ext>
            </a:extLst>
          </p:cNvPr>
          <p:cNvCxnSpPr>
            <a:cxnSpLocks/>
          </p:cNvCxnSpPr>
          <p:nvPr/>
        </p:nvCxnSpPr>
        <p:spPr>
          <a:xfrm>
            <a:off x="4000429" y="3923444"/>
            <a:ext cx="24110" cy="189284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7EF588E-4918-E17E-AF84-7B2CF97B487D}"/>
              </a:ext>
            </a:extLst>
          </p:cNvPr>
          <p:cNvCxnSpPr>
            <a:cxnSpLocks/>
            <a:endCxn id="170" idx="1"/>
          </p:cNvCxnSpPr>
          <p:nvPr/>
        </p:nvCxnSpPr>
        <p:spPr>
          <a:xfrm>
            <a:off x="3492405" y="4485833"/>
            <a:ext cx="479743" cy="286204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54DAE025-5F24-CE0A-4531-E3256FF2D9BF}"/>
              </a:ext>
            </a:extLst>
          </p:cNvPr>
          <p:cNvSpPr/>
          <p:nvPr/>
        </p:nvSpPr>
        <p:spPr>
          <a:xfrm>
            <a:off x="4778481" y="4741796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45929364-E116-0869-486C-25C6632E349D}"/>
              </a:ext>
            </a:extLst>
          </p:cNvPr>
          <p:cNvSpPr/>
          <p:nvPr/>
        </p:nvSpPr>
        <p:spPr>
          <a:xfrm>
            <a:off x="4791249" y="5764556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197F64C-B438-F8E3-3873-0646805B6612}"/>
              </a:ext>
            </a:extLst>
          </p:cNvPr>
          <p:cNvSpPr/>
          <p:nvPr/>
        </p:nvSpPr>
        <p:spPr>
          <a:xfrm>
            <a:off x="5718889" y="4739333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F4F20B-0C1D-08CD-D93B-1A304422F563}"/>
              </a:ext>
            </a:extLst>
          </p:cNvPr>
          <p:cNvCxnSpPr>
            <a:cxnSpLocks/>
          </p:cNvCxnSpPr>
          <p:nvPr/>
        </p:nvCxnSpPr>
        <p:spPr>
          <a:xfrm>
            <a:off x="5272131" y="4243909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820D90C-E5EB-1A1E-BB0E-F7245E7C7761}"/>
              </a:ext>
            </a:extLst>
          </p:cNvPr>
          <p:cNvCxnSpPr>
            <a:cxnSpLocks/>
          </p:cNvCxnSpPr>
          <p:nvPr/>
        </p:nvCxnSpPr>
        <p:spPr>
          <a:xfrm>
            <a:off x="4372461" y="4243908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0E499CC-059C-5456-C001-E38FE122F930}"/>
              </a:ext>
            </a:extLst>
          </p:cNvPr>
          <p:cNvCxnSpPr>
            <a:cxnSpLocks/>
          </p:cNvCxnSpPr>
          <p:nvPr/>
        </p:nvCxnSpPr>
        <p:spPr>
          <a:xfrm>
            <a:off x="4393884" y="5402016"/>
            <a:ext cx="37444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40CE54-3DD6-CDD5-94DE-896E0A88F45D}"/>
              </a:ext>
            </a:extLst>
          </p:cNvPr>
          <p:cNvCxnSpPr>
            <a:cxnSpLocks/>
          </p:cNvCxnSpPr>
          <p:nvPr/>
        </p:nvCxnSpPr>
        <p:spPr>
          <a:xfrm>
            <a:off x="4387672" y="4226143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Isosceles Triangle 150">
            <a:extLst>
              <a:ext uri="{FF2B5EF4-FFF2-40B4-BE49-F238E27FC236}">
                <a16:creationId xmlns:a16="http://schemas.microsoft.com/office/drawing/2014/main" id="{A1F9F2AC-84EB-7C2E-3037-A46E5A959484}"/>
              </a:ext>
            </a:extLst>
          </p:cNvPr>
          <p:cNvSpPr/>
          <p:nvPr/>
        </p:nvSpPr>
        <p:spPr>
          <a:xfrm>
            <a:off x="5214612" y="4470958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Isosceles Triangle 151">
            <a:extLst>
              <a:ext uri="{FF2B5EF4-FFF2-40B4-BE49-F238E27FC236}">
                <a16:creationId xmlns:a16="http://schemas.microsoft.com/office/drawing/2014/main" id="{38C2DD51-5887-8E88-1A7B-B30BCF547843}"/>
              </a:ext>
            </a:extLst>
          </p:cNvPr>
          <p:cNvSpPr/>
          <p:nvPr/>
        </p:nvSpPr>
        <p:spPr>
          <a:xfrm>
            <a:off x="5214612" y="5021824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52">
            <a:extLst>
              <a:ext uri="{FF2B5EF4-FFF2-40B4-BE49-F238E27FC236}">
                <a16:creationId xmlns:a16="http://schemas.microsoft.com/office/drawing/2014/main" id="{E8114064-2BA2-D781-4F28-89CF93280EF5}"/>
              </a:ext>
            </a:extLst>
          </p:cNvPr>
          <p:cNvSpPr/>
          <p:nvPr/>
        </p:nvSpPr>
        <p:spPr>
          <a:xfrm>
            <a:off x="4545494" y="4164921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Isosceles Triangle 153">
            <a:extLst>
              <a:ext uri="{FF2B5EF4-FFF2-40B4-BE49-F238E27FC236}">
                <a16:creationId xmlns:a16="http://schemas.microsoft.com/office/drawing/2014/main" id="{3507FF45-3CBB-FF37-79D1-7D1AB0E35BF3}"/>
              </a:ext>
            </a:extLst>
          </p:cNvPr>
          <p:cNvSpPr/>
          <p:nvPr/>
        </p:nvSpPr>
        <p:spPr>
          <a:xfrm>
            <a:off x="4619091" y="5294793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5C5144C-6987-AFD4-F089-A7CCA46A29B7}"/>
              </a:ext>
            </a:extLst>
          </p:cNvPr>
          <p:cNvCxnSpPr>
            <a:cxnSpLocks/>
          </p:cNvCxnSpPr>
          <p:nvPr/>
        </p:nvCxnSpPr>
        <p:spPr>
          <a:xfrm flipH="1">
            <a:off x="4057158" y="3813887"/>
            <a:ext cx="783493" cy="1095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A608AE1-F183-A11E-FDB3-B4FD12523E4E}"/>
              </a:ext>
            </a:extLst>
          </p:cNvPr>
          <p:cNvCxnSpPr>
            <a:cxnSpLocks/>
          </p:cNvCxnSpPr>
          <p:nvPr/>
        </p:nvCxnSpPr>
        <p:spPr>
          <a:xfrm flipH="1" flipV="1">
            <a:off x="4000429" y="5810660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43C8694-594D-9B7C-256F-E789A2C4255C}"/>
              </a:ext>
            </a:extLst>
          </p:cNvPr>
          <p:cNvCxnSpPr>
            <a:cxnSpLocks/>
            <a:stCxn id="135" idx="2"/>
          </p:cNvCxnSpPr>
          <p:nvPr/>
        </p:nvCxnSpPr>
        <p:spPr>
          <a:xfrm flipH="1" flipV="1">
            <a:off x="4057157" y="4799090"/>
            <a:ext cx="721322" cy="214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0E88D69-600C-221E-CF57-48B88009C85F}"/>
              </a:ext>
            </a:extLst>
          </p:cNvPr>
          <p:cNvSpPr/>
          <p:nvPr/>
        </p:nvSpPr>
        <p:spPr>
          <a:xfrm>
            <a:off x="3957217" y="3864005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13B7D82-01B5-9913-4279-B10F3CE25A4F}"/>
              </a:ext>
            </a:extLst>
          </p:cNvPr>
          <p:cNvSpPr/>
          <p:nvPr/>
        </p:nvSpPr>
        <p:spPr>
          <a:xfrm>
            <a:off x="3965470" y="5751220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Isosceles Triangle 159">
            <a:extLst>
              <a:ext uri="{FF2B5EF4-FFF2-40B4-BE49-F238E27FC236}">
                <a16:creationId xmlns:a16="http://schemas.microsoft.com/office/drawing/2014/main" id="{54B99FED-9C56-0466-ACB8-74872F382E4F}"/>
              </a:ext>
            </a:extLst>
          </p:cNvPr>
          <p:cNvSpPr/>
          <p:nvPr/>
        </p:nvSpPr>
        <p:spPr>
          <a:xfrm>
            <a:off x="4339407" y="4457499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DC3AF83-B679-F4EE-220C-95473DF5A88D}"/>
              </a:ext>
            </a:extLst>
          </p:cNvPr>
          <p:cNvSpPr/>
          <p:nvPr/>
        </p:nvSpPr>
        <p:spPr>
          <a:xfrm>
            <a:off x="3398794" y="5125369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DE681B3-1CA8-2726-8A12-221E86983932}"/>
              </a:ext>
            </a:extLst>
          </p:cNvPr>
          <p:cNvSpPr/>
          <p:nvPr/>
        </p:nvSpPr>
        <p:spPr>
          <a:xfrm>
            <a:off x="3394584" y="4419503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9BE2DFC-1B86-41B9-B8D5-C17EBCF36B02}"/>
              </a:ext>
            </a:extLst>
          </p:cNvPr>
          <p:cNvCxnSpPr>
            <a:cxnSpLocks/>
            <a:endCxn id="170" idx="7"/>
          </p:cNvCxnSpPr>
          <p:nvPr/>
        </p:nvCxnSpPr>
        <p:spPr>
          <a:xfrm flipH="1">
            <a:off x="4055686" y="4466595"/>
            <a:ext cx="19920" cy="305442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BD22E96-1B9F-F519-EF4B-F78F51BE60F4}"/>
              </a:ext>
            </a:extLst>
          </p:cNvPr>
          <p:cNvCxnSpPr>
            <a:cxnSpLocks/>
            <a:endCxn id="170" idx="4"/>
          </p:cNvCxnSpPr>
          <p:nvPr/>
        </p:nvCxnSpPr>
        <p:spPr>
          <a:xfrm flipH="1" flipV="1">
            <a:off x="4013917" y="4873508"/>
            <a:ext cx="76060" cy="300692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CF95C45C-DAAC-E2EA-6E3A-11AD71263AF2}"/>
              </a:ext>
            </a:extLst>
          </p:cNvPr>
          <p:cNvSpPr/>
          <p:nvPr/>
        </p:nvSpPr>
        <p:spPr>
          <a:xfrm>
            <a:off x="3412739" y="5868770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E4B4E71-3D78-FFD5-D1EF-B2CF53C9E8F7}"/>
              </a:ext>
            </a:extLst>
          </p:cNvPr>
          <p:cNvSpPr/>
          <p:nvPr/>
        </p:nvSpPr>
        <p:spPr>
          <a:xfrm>
            <a:off x="4031634" y="5922448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F61B69D-5EF7-E494-A251-BB512F6DC689}"/>
              </a:ext>
            </a:extLst>
          </p:cNvPr>
          <p:cNvSpPr/>
          <p:nvPr/>
        </p:nvSpPr>
        <p:spPr>
          <a:xfrm>
            <a:off x="3394584" y="3650528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F925BA3-3C73-736F-E70B-2279304F814F}"/>
              </a:ext>
            </a:extLst>
          </p:cNvPr>
          <p:cNvSpPr/>
          <p:nvPr/>
        </p:nvSpPr>
        <p:spPr>
          <a:xfrm>
            <a:off x="4036805" y="3614249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1385C40-B95B-321D-A239-53368DBA4CBC}"/>
              </a:ext>
            </a:extLst>
          </p:cNvPr>
          <p:cNvSpPr/>
          <p:nvPr/>
        </p:nvSpPr>
        <p:spPr>
          <a:xfrm>
            <a:off x="4036805" y="4388762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D58DE3F-BB01-8C97-F440-1D37DC7B127C}"/>
              </a:ext>
            </a:extLst>
          </p:cNvPr>
          <p:cNvSpPr/>
          <p:nvPr/>
        </p:nvSpPr>
        <p:spPr>
          <a:xfrm>
            <a:off x="4044021" y="5135907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3BE06AE-39E8-88F2-A305-BA4A6344BB67}"/>
              </a:ext>
            </a:extLst>
          </p:cNvPr>
          <p:cNvCxnSpPr>
            <a:cxnSpLocks/>
            <a:endCxn id="170" idx="3"/>
          </p:cNvCxnSpPr>
          <p:nvPr/>
        </p:nvCxnSpPr>
        <p:spPr>
          <a:xfrm flipV="1">
            <a:off x="3468893" y="4856099"/>
            <a:ext cx="503255" cy="318103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7ABD01A-688A-C398-9887-A0C8F87D6356}"/>
              </a:ext>
            </a:extLst>
          </p:cNvPr>
          <p:cNvCxnSpPr>
            <a:cxnSpLocks/>
          </p:cNvCxnSpPr>
          <p:nvPr/>
        </p:nvCxnSpPr>
        <p:spPr>
          <a:xfrm>
            <a:off x="4840516" y="4243908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Isosceles Triangle 172">
            <a:extLst>
              <a:ext uri="{FF2B5EF4-FFF2-40B4-BE49-F238E27FC236}">
                <a16:creationId xmlns:a16="http://schemas.microsoft.com/office/drawing/2014/main" id="{37B08CA1-BAB1-F012-54C4-CD41097155E2}"/>
              </a:ext>
            </a:extLst>
          </p:cNvPr>
          <p:cNvSpPr/>
          <p:nvPr/>
        </p:nvSpPr>
        <p:spPr>
          <a:xfrm>
            <a:off x="5004150" y="4182687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FD63009-0533-D6EA-4767-50264C2BC31A}"/>
              </a:ext>
            </a:extLst>
          </p:cNvPr>
          <p:cNvCxnSpPr>
            <a:cxnSpLocks/>
          </p:cNvCxnSpPr>
          <p:nvPr/>
        </p:nvCxnSpPr>
        <p:spPr>
          <a:xfrm>
            <a:off x="4866485" y="5404401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Isosceles Triangle 174">
            <a:extLst>
              <a:ext uri="{FF2B5EF4-FFF2-40B4-BE49-F238E27FC236}">
                <a16:creationId xmlns:a16="http://schemas.microsoft.com/office/drawing/2014/main" id="{A3002E29-8933-3C1B-E24A-9EC708C68515}"/>
              </a:ext>
            </a:extLst>
          </p:cNvPr>
          <p:cNvSpPr/>
          <p:nvPr/>
        </p:nvSpPr>
        <p:spPr>
          <a:xfrm>
            <a:off x="5016918" y="5314253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134B930-9BD8-249A-EF21-D70AFA16C34E}"/>
              </a:ext>
            </a:extLst>
          </p:cNvPr>
          <p:cNvSpPr/>
          <p:nvPr/>
        </p:nvSpPr>
        <p:spPr>
          <a:xfrm>
            <a:off x="5684179" y="5810660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F10555F-9A14-7037-F3B2-B25FF838C134}"/>
              </a:ext>
            </a:extLst>
          </p:cNvPr>
          <p:cNvSpPr/>
          <p:nvPr/>
        </p:nvSpPr>
        <p:spPr>
          <a:xfrm>
            <a:off x="5684179" y="3679923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D89341F-1104-4792-C677-FD8F7F50625F}"/>
              </a:ext>
            </a:extLst>
          </p:cNvPr>
          <p:cNvSpPr/>
          <p:nvPr/>
        </p:nvSpPr>
        <p:spPr>
          <a:xfrm>
            <a:off x="4791249" y="3744713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8E9E91D-A9FE-F6DC-FD95-303F89DA0E96}"/>
              </a:ext>
            </a:extLst>
          </p:cNvPr>
          <p:cNvSpPr/>
          <p:nvPr/>
        </p:nvSpPr>
        <p:spPr>
          <a:xfrm>
            <a:off x="3954847" y="4754628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Isosceles Triangle 179">
            <a:extLst>
              <a:ext uri="{FF2B5EF4-FFF2-40B4-BE49-F238E27FC236}">
                <a16:creationId xmlns:a16="http://schemas.microsoft.com/office/drawing/2014/main" id="{B61A7406-6607-1447-CEB9-EAAB247DE2D5}"/>
              </a:ext>
            </a:extLst>
          </p:cNvPr>
          <p:cNvSpPr/>
          <p:nvPr/>
        </p:nvSpPr>
        <p:spPr>
          <a:xfrm>
            <a:off x="4333051" y="5025073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1DB4F01E-E138-2E6C-3FD0-851499F35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32" y="3992884"/>
            <a:ext cx="2862928" cy="1204668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D1A11065-94F8-4115-18D2-CCF8BA5327DE}"/>
              </a:ext>
            </a:extLst>
          </p:cNvPr>
          <p:cNvSpPr txBox="1"/>
          <p:nvPr/>
        </p:nvSpPr>
        <p:spPr>
          <a:xfrm>
            <a:off x="6026902" y="5395600"/>
            <a:ext cx="2970446" cy="85349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sz="1400" dirty="0" err="1"/>
              <a:t>Sayma</a:t>
            </a:r>
            <a:r>
              <a:rPr lang="en-US" sz="1400" dirty="0"/>
              <a:t> et al. “Modeling three-</a:t>
            </a:r>
          </a:p>
          <a:p>
            <a:r>
              <a:rPr lang="en-US" sz="1400" dirty="0"/>
              <a:t>dimensional viscous compressible </a:t>
            </a:r>
          </a:p>
          <a:p>
            <a:r>
              <a:rPr lang="en-US" sz="1400" dirty="0"/>
              <a:t>turbomachinery flows using </a:t>
            </a:r>
          </a:p>
          <a:p>
            <a:r>
              <a:rPr lang="en-US" sz="1400" dirty="0"/>
              <a:t>unstructured hybrid grids. AIAA </a:t>
            </a:r>
          </a:p>
          <a:p>
            <a:r>
              <a:rPr lang="en-US" sz="1400" dirty="0"/>
              <a:t>Journal, 38(6):945–954, 2000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67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37" grpId="0" animBg="1"/>
      <p:bldP spid="142" grpId="0" animBg="1"/>
      <p:bldP spid="143" grpId="0" animBg="1"/>
      <p:bldP spid="144" grpId="0" animBg="1"/>
      <p:bldP spid="145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4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Alternatives? Hybrid Discontinuous </a:t>
            </a:r>
            <a:r>
              <a:rPr lang="en-US" dirty="0" err="1"/>
              <a:t>Galerkin</a:t>
            </a:r>
            <a:r>
              <a:rPr lang="en-US" dirty="0"/>
              <a:t>/CVFEM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8610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S. P., "Design-order, non-conformal low-Mach fluid algorithms using a hybrid CVFEM/DG approach ", J. </a:t>
            </a:r>
            <a:r>
              <a:rPr lang="en-US" dirty="0" err="1"/>
              <a:t>Comput</a:t>
            </a:r>
            <a:r>
              <a:rPr lang="en-US" dirty="0"/>
              <a:t>. Physics, 2018, </a:t>
            </a:r>
            <a:r>
              <a:rPr lang="en-US" dirty="0">
                <a:hlinkClick r:id="rId4"/>
              </a:rPr>
              <a:t>https://doi.org/10.1016/j.jcp.2018.01.007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A0D55CB-FDFF-5CB4-BDAC-EEFC856F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2" y="901184"/>
            <a:ext cx="2590798" cy="119301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A214FB8-AE46-85E5-242A-CE97E725C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30" y="2680982"/>
            <a:ext cx="2846296" cy="3683441"/>
          </a:xfrm>
          <a:prstGeom prst="rect">
            <a:avLst/>
          </a:prstGeom>
        </p:spPr>
      </p:pic>
      <p:pic>
        <p:nvPicPr>
          <p:cNvPr id="83" name="V27Qbluenew_1_29.mp4">
            <a:hlinkClick r:id="" action="ppaction://media"/>
            <a:extLst>
              <a:ext uri="{FF2B5EF4-FFF2-40B4-BE49-F238E27FC236}">
                <a16:creationId xmlns:a16="http://schemas.microsoft.com/office/drawing/2014/main" id="{C295B687-4AAF-E996-3C1D-816A186BD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69573" y="2910248"/>
            <a:ext cx="3309257" cy="31544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A55872D-93EA-4B9D-3BEA-7B129BD3C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66" y="5097991"/>
            <a:ext cx="863485" cy="6858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1B55855-B6D7-E3FE-120D-F5179E923448}"/>
              </a:ext>
            </a:extLst>
          </p:cNvPr>
          <p:cNvSpPr txBox="1"/>
          <p:nvPr/>
        </p:nvSpPr>
        <p:spPr>
          <a:xfrm>
            <a:off x="79825" y="629920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sz="1600" dirty="0"/>
              <a:t>Vestas V27 225 kW  from: Domino et al. "An assessment of atypical mesh topologies for low-Mach </a:t>
            </a:r>
          </a:p>
          <a:p>
            <a:r>
              <a:rPr lang="en-US" sz="1600" dirty="0"/>
              <a:t>large-eddy simulation", Comp. Fluids, 2019, </a:t>
            </a:r>
            <a:r>
              <a:rPr lang="en-US" sz="1600" dirty="0">
                <a:hlinkClick r:id="rId9"/>
              </a:rPr>
              <a:t>https://doi.org/10.1016/j.compfluid.2018.12.002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51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4299</TotalTime>
  <Words>975</Words>
  <Application>Microsoft Macintosh PowerPoint</Application>
  <PresentationFormat>On-screen Show (4:3)</PresentationFormat>
  <Paragraphs>133</Paragraphs>
  <Slides>23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Sandia2018_4x3</vt:lpstr>
      <vt:lpstr>Equation</vt:lpstr>
      <vt:lpstr>PowerPoint Presentation</vt:lpstr>
      <vt:lpstr>Thus Far, Domain is Stationary</vt:lpstr>
      <vt:lpstr>Conformal Meh Review</vt:lpstr>
      <vt:lpstr>Dual Mesh for this Conformal Example</vt:lpstr>
      <vt:lpstr>Complex Geometry Use-Cases: Wind, Tidal, Gas Turbines, etc.</vt:lpstr>
      <vt:lpstr>Non-Conformal</vt:lpstr>
      <vt:lpstr>Non-Conformal:  From the Beginning…</vt:lpstr>
      <vt:lpstr>Halo-based Approach for Non-Conformal Interfaces</vt:lpstr>
      <vt:lpstr>Alternatives? Hybrid Discontinuous Galerkin/CVFEM</vt:lpstr>
      <vt:lpstr>Alternatives? Hybrid Discontinuous Galerkin/CVFEM</vt:lpstr>
      <vt:lpstr>Hybrid Discontinuous Galerkin/CVFEM: Theory</vt:lpstr>
      <vt:lpstr>Hybrid Discontinuous Galerkin/CVFEM: Theory</vt:lpstr>
      <vt:lpstr>CVFEM and EBVC Fluids-Based (Same Approach)</vt:lpstr>
      <vt:lpstr>CVFEM and EBVC Fluids-Based (Same Approach)</vt:lpstr>
      <vt:lpstr>CVFEM and EBVC Fluids-Based (Same Approach)</vt:lpstr>
      <vt:lpstr>Limit as Interface Matches</vt:lpstr>
      <vt:lpstr>Compatible with EBVC</vt:lpstr>
      <vt:lpstr>Verification and Validation</vt:lpstr>
      <vt:lpstr>Parallel Decomposition </vt:lpstr>
      <vt:lpstr>Flow Past Shapes: Nalu/examples/shape</vt:lpstr>
      <vt:lpstr>What if Bluff Body Does Not Move Along Pre-defined Directions?</vt:lpstr>
      <vt:lpstr>Overlapping or Overset Methods</vt:lpstr>
      <vt:lpstr>Overset: Constraint-based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160</cp:revision>
  <cp:lastPrinted>2018-04-25T01:24:59Z</cp:lastPrinted>
  <dcterms:created xsi:type="dcterms:W3CDTF">2017-10-14T01:15:26Z</dcterms:created>
  <dcterms:modified xsi:type="dcterms:W3CDTF">2022-05-10T15:24:49Z</dcterms:modified>
</cp:coreProperties>
</file>